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6" r:id="rId5"/>
    <p:sldId id="261" r:id="rId6"/>
    <p:sldId id="259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E47"/>
    <a:srgbClr val="4472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 Reed" userId="S::jodi.reed@gcccd.edu::efe8cb72-4200-4357-bc89-b3e254bc3b17" providerId="AD" clId="Web-{FAD9415A-0B09-439A-AC63-D3A9641DB57D}"/>
    <pc:docChg chg="addSld delSld modSld">
      <pc:chgData name="Jodi Reed" userId="S::jodi.reed@gcccd.edu::efe8cb72-4200-4357-bc89-b3e254bc3b17" providerId="AD" clId="Web-{FAD9415A-0B09-439A-AC63-D3A9641DB57D}" dt="2018-04-11T18:11:14.420" v="152"/>
      <pc:docMkLst>
        <pc:docMk/>
      </pc:docMkLst>
      <pc:sldChg chg="modSp">
        <pc:chgData name="Jodi Reed" userId="S::jodi.reed@gcccd.edu::efe8cb72-4200-4357-bc89-b3e254bc3b17" providerId="AD" clId="Web-{FAD9415A-0B09-439A-AC63-D3A9641DB57D}" dt="2018-04-11T18:06:04.705" v="63"/>
        <pc:sldMkLst>
          <pc:docMk/>
          <pc:sldMk cId="749385082" sldId="256"/>
        </pc:sldMkLst>
        <pc:spChg chg="mod">
          <ac:chgData name="Jodi Reed" userId="S::jodi.reed@gcccd.edu::efe8cb72-4200-4357-bc89-b3e254bc3b17" providerId="AD" clId="Web-{FAD9415A-0B09-439A-AC63-D3A9641DB57D}" dt="2018-04-11T18:06:04.705" v="63"/>
          <ac:spMkLst>
            <pc:docMk/>
            <pc:sldMk cId="749385082" sldId="256"/>
            <ac:spMk id="3" creationId="{00000000-0000-0000-0000-000000000000}"/>
          </ac:spMkLst>
        </pc:spChg>
      </pc:sldChg>
      <pc:sldChg chg="del">
        <pc:chgData name="Jodi Reed" userId="S::jodi.reed@gcccd.edu::efe8cb72-4200-4357-bc89-b3e254bc3b17" providerId="AD" clId="Web-{FAD9415A-0B09-439A-AC63-D3A9641DB57D}" dt="2018-04-11T18:11:14.420" v="152"/>
        <pc:sldMkLst>
          <pc:docMk/>
          <pc:sldMk cId="2017880467" sldId="258"/>
        </pc:sldMkLst>
      </pc:sldChg>
      <pc:sldChg chg="modSp new">
        <pc:chgData name="Jodi Reed" userId="S::jodi.reed@gcccd.edu::efe8cb72-4200-4357-bc89-b3e254bc3b17" providerId="AD" clId="Web-{FAD9415A-0B09-439A-AC63-D3A9641DB57D}" dt="2018-04-11T18:11:11.888" v="149"/>
        <pc:sldMkLst>
          <pc:docMk/>
          <pc:sldMk cId="3634719604" sldId="264"/>
        </pc:sldMkLst>
        <pc:spChg chg="mod">
          <ac:chgData name="Jodi Reed" userId="S::jodi.reed@gcccd.edu::efe8cb72-4200-4357-bc89-b3e254bc3b17" providerId="AD" clId="Web-{FAD9415A-0B09-439A-AC63-D3A9641DB57D}" dt="2018-04-11T18:11:11.888" v="149"/>
          <ac:spMkLst>
            <pc:docMk/>
            <pc:sldMk cId="3634719604" sldId="264"/>
            <ac:spMk id="2" creationId="{BA06584D-B898-43E1-86F2-A78F1E818C13}"/>
          </ac:spMkLst>
        </pc:spChg>
        <pc:spChg chg="mod">
          <ac:chgData name="Jodi Reed" userId="S::jodi.reed@gcccd.edu::efe8cb72-4200-4357-bc89-b3e254bc3b17" providerId="AD" clId="Web-{FAD9415A-0B09-439A-AC63-D3A9641DB57D}" dt="2018-04-11T18:11:01.044" v="144"/>
          <ac:spMkLst>
            <pc:docMk/>
            <pc:sldMk cId="3634719604" sldId="264"/>
            <ac:spMk id="3" creationId="{D00031BF-E5EC-42A5-9E98-271E015D670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ve.weinert\Google%20Drive\Copy%20of%20SB%20Sum_sheet_prottyp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ve.weinert\Google%20Drive\Copy%20of%20SB%20Sum_sheet_prottyp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gcccd-my.sharepoint.com/personal/steve_weinert_gcccd_edu/Documents/Tech%20Plan%20Ranking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gcccd-my.sharepoint.com/personal/steve_weinert_gcccd_edu/Documents/Tech%20Plan%20Ranking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ve.weinert\Google%20Drive\Copy%20of%20SB%20Sum_sheet_prottyp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SB Sum_sheet_prottype.xlsx]Sheet1!PivotTable2</c:name>
    <c:fmtId val="7"/>
  </c:pivotSource>
  <c:chart>
    <c:autoTitleDeleted val="1"/>
    <c:pivotFmts>
      <c:pivotFmt>
        <c:idx val="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3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388FAAC-66C1-46F3-83C3-85113DC4BE6C}" type="VALUE">
                  <a:rPr lang="en-US" sz="18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6">
              <a:lumMod val="6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Sheet1!$M$10</c:f>
              <c:strCache>
                <c:ptCount val="1"/>
                <c:pt idx="0">
                  <c:v>Total</c:v>
                </c:pt>
              </c:strCache>
            </c:strRef>
          </c:tx>
          <c:explosion val="26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60-44F4-92D2-ED54047EC62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60-44F4-92D2-ED54047EC62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60-44F4-92D2-ED54047EC626}"/>
              </c:ext>
            </c:extLst>
          </c:dPt>
          <c:dPt>
            <c:idx val="3"/>
            <c:bubble3D val="0"/>
            <c:explosion val="35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60-44F4-92D2-ED54047EC626}"/>
              </c:ext>
            </c:extLst>
          </c:dPt>
          <c:dLbls>
            <c:dLbl>
              <c:idx val="0"/>
              <c:layout>
                <c:manualLayout>
                  <c:x val="4.8377421870314701E-3"/>
                  <c:y val="2.1877657374681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NEW</a:t>
                    </a:r>
                    <a:r>
                      <a:rPr lang="en-US" dirty="0"/>
                      <a:t> Technology
$6,000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1643463608552699E-4"/>
                  <c:y val="0.11333432639988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2759375289697401"/>
                  <c:y val="-5.276669366799670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Upgrade</a:t>
                    </a:r>
                    <a:r>
                      <a:rPr lang="en-US" dirty="0"/>
                      <a:t> to Existing Technology
$746,537.99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Sheet1!$L$11:$L$15</c:f>
              <c:strCache>
                <c:ptCount val="4"/>
                <c:pt idx="0">
                  <c:v>NEW Technology</c:v>
                </c:pt>
                <c:pt idx="1">
                  <c:v>Software Renewal</c:v>
                </c:pt>
                <c:pt idx="2">
                  <c:v>Upgrade to Existing Technology</c:v>
                </c:pt>
                <c:pt idx="3">
                  <c:v>Alternate Funding </c:v>
                </c:pt>
              </c:strCache>
            </c:strRef>
          </c:cat>
          <c:val>
            <c:numRef>
              <c:f>Sheet1!$M$11:$M$15</c:f>
              <c:numCache>
                <c:formatCode>"$"#,##0.00</c:formatCode>
                <c:ptCount val="4"/>
                <c:pt idx="0">
                  <c:v>6000</c:v>
                </c:pt>
                <c:pt idx="1">
                  <c:v>40464.6</c:v>
                </c:pt>
                <c:pt idx="2">
                  <c:v>746537.98999999964</c:v>
                </c:pt>
                <c:pt idx="3">
                  <c:v>5875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D60-44F4-92D2-ED54047EC62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7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SB Sum_sheet_prottype.xlsx]Sheet1!PivotTable3</c:name>
    <c:fmtId val="8"/>
  </c:pivotSource>
  <c:chart>
    <c:autoTitleDeleted val="1"/>
    <c:pivotFmts>
      <c:pivotFmt>
        <c:idx val="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>
              <a:lumMod val="6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0345631294118403E-2"/>
              <c:y val="1.2262892227198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977253931747099E-2"/>
              <c:y val="-4.7780428444469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5">
              <a:lumMod val="6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243348596562E-2"/>
              <c:y val="0.13857562774151599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977253931747099E-2"/>
              <c:y val="-4.7780428444469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243348596562E-2"/>
              <c:y val="0.13857562774151599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0345631294118403E-2"/>
              <c:y val="1.2262892227198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977253931747099E-2"/>
              <c:y val="-4.7780428444469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17243348596562E-2"/>
              <c:y val="0.13857562774151599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0345631294118403E-2"/>
              <c:y val="1.22628922271988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overflow" horzOverflow="overflow" vert="horz" wrap="square" lIns="38100" tIns="19050" rIns="38100" bIns="19050" anchor="ctr" anchorCtr="1">
              <a:spAutoFit/>
            </a:bodyPr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40384483833823698"/>
          <c:y val="9.2775068591444201E-2"/>
          <c:w val="0.39870697786028603"/>
          <c:h val="0.81877487413621097"/>
        </c:manualLayout>
      </c:layout>
      <c:pieChart>
        <c:varyColors val="1"/>
        <c:ser>
          <c:idx val="0"/>
          <c:order val="0"/>
          <c:tx>
            <c:strRef>
              <c:f>Sheet1!$X$8</c:f>
              <c:strCache>
                <c:ptCount val="1"/>
                <c:pt idx="0">
                  <c:v>Total</c:v>
                </c:pt>
              </c:strCache>
            </c:strRef>
          </c:tx>
          <c:explosion val="8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EBE0-4A81-A2DA-DB45919A5011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EBE0-4A81-A2DA-DB45919A5011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BE0-4A81-A2DA-DB45919A5011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EBE0-4A81-A2DA-DB45919A5011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EBE0-4A81-A2DA-DB45919A5011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EBE0-4A81-A2DA-DB45919A5011}"/>
              </c:ext>
            </c:extLst>
          </c:dPt>
          <c:dLbls>
            <c:dLbl>
              <c:idx val="0"/>
              <c:layout>
                <c:manualLayout>
                  <c:x val="-0.120188821596327"/>
                  <c:y val="0.16256355340205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5132831570230599E-2"/>
                  <c:y val="4.24365342901030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9659933071166801E-2"/>
                  <c:y val="-0.174074894552308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2864700492269099"/>
                  <c:y val="-4.8988415610430201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5056296818488299"/>
                  <c:y val="-8.59313510827744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Student </a:t>
                    </a:r>
                    <a:r>
                      <a:rPr lang="en-US" dirty="0" smtClean="0"/>
                      <a:t>Use</a:t>
                    </a:r>
                  </a:p>
                  <a:p>
                    <a:r>
                      <a:rPr lang="en-US" dirty="0" smtClean="0"/>
                      <a:t>$308,727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8968377415668798E-2"/>
                  <c:y val="0.144887879189833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Sheet1!$W$9:$W$15</c:f>
              <c:strCache>
                <c:ptCount val="6"/>
                <c:pt idx="0">
                  <c:v>Classroom</c:v>
                </c:pt>
                <c:pt idx="1">
                  <c:v>Faculty Computer</c:v>
                </c:pt>
                <c:pt idx="2">
                  <c:v>Labs</c:v>
                </c:pt>
                <c:pt idx="3">
                  <c:v>Software Renewal</c:v>
                </c:pt>
                <c:pt idx="4">
                  <c:v>Student Use</c:v>
                </c:pt>
                <c:pt idx="5">
                  <c:v>Theater</c:v>
                </c:pt>
              </c:strCache>
            </c:strRef>
          </c:cat>
          <c:val>
            <c:numRef>
              <c:f>Sheet1!$X$9:$X$15</c:f>
              <c:numCache>
                <c:formatCode>#,##0.00</c:formatCode>
                <c:ptCount val="6"/>
                <c:pt idx="0">
                  <c:v>219616</c:v>
                </c:pt>
                <c:pt idx="1">
                  <c:v>4704.5600000000004</c:v>
                </c:pt>
                <c:pt idx="2">
                  <c:v>151365.32</c:v>
                </c:pt>
                <c:pt idx="3">
                  <c:v>40464.6</c:v>
                </c:pt>
                <c:pt idx="4">
                  <c:v>308727.11</c:v>
                </c:pt>
                <c:pt idx="5">
                  <c:v>74000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BE0-4A81-A2DA-DB45919A5011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606717638599"/>
          <c:y val="5.1541363036476197E-2"/>
          <c:w val="0.78979344973182697"/>
          <c:h val="0.86167262805539102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Sheet13!$B$2</c:f>
              <c:strCache>
                <c:ptCount val="1"/>
                <c:pt idx="0">
                  <c:v>Total</c:v>
                </c:pt>
              </c:strCache>
            </c:strRef>
          </c:tx>
          <c:invertIfNegative val="1"/>
          <c:cat>
            <c:strRef>
              <c:f>Sheet13!$A$3:$A$8</c:f>
              <c:strCache>
                <c:ptCount val="6"/>
                <c:pt idx="0">
                  <c:v>2011 - 2012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Sheet13!$B$3:$B$8</c:f>
              <c:numCache>
                <c:formatCode>"$"#,##0.00</c:formatCode>
                <c:ptCount val="6"/>
                <c:pt idx="0">
                  <c:v>134715</c:v>
                </c:pt>
                <c:pt idx="1">
                  <c:v>573306</c:v>
                </c:pt>
                <c:pt idx="2">
                  <c:v>502033</c:v>
                </c:pt>
                <c:pt idx="3">
                  <c:v>874000</c:v>
                </c:pt>
                <c:pt idx="4">
                  <c:v>659000</c:v>
                </c:pt>
                <c:pt idx="5">
                  <c:v>798877.59000000008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0C-49D9-946D-691E52688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98792160"/>
        <c:axId val="198792544"/>
      </c:barChart>
      <c:catAx>
        <c:axId val="198792160"/>
        <c:scaling>
          <c:orientation val="minMax"/>
        </c:scaling>
        <c:delete val="0"/>
        <c:axPos val="b"/>
        <c:numFmt formatCode="General" sourceLinked="1"/>
        <c:majorTickMark val="cross"/>
        <c:minorTickMark val="cross"/>
        <c:tickLblPos val="nextTo"/>
        <c:crossAx val="198792544"/>
        <c:crosses val="autoZero"/>
        <c:auto val="1"/>
        <c:lblAlgn val="ctr"/>
        <c:lblOffset val="100"/>
        <c:noMultiLvlLbl val="1"/>
      </c:catAx>
      <c:valAx>
        <c:axId val="198792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Total Cost of Requests</a:t>
                </a:r>
              </a:p>
            </c:rich>
          </c:tx>
          <c:overlay val="0"/>
        </c:title>
        <c:numFmt formatCode="&quot;$&quot;#,##0.00" sourceLinked="1"/>
        <c:majorTickMark val="cross"/>
        <c:minorTickMark val="cross"/>
        <c:tickLblPos val="nextTo"/>
        <c:crossAx val="198792160"/>
        <c:crosses val="autoZero"/>
        <c:crossBetween val="between"/>
        <c:majorUnit val="250000"/>
        <c:minorUnit val="100000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92877004556298"/>
          <c:y val="0.14662137586398399"/>
          <c:w val="0.45814257000698499"/>
          <c:h val="0.81067205449546498"/>
        </c:manualLayout>
      </c:layout>
      <c:pieChart>
        <c:varyColors val="1"/>
        <c:ser>
          <c:idx val="0"/>
          <c:order val="0"/>
          <c:tx>
            <c:strRef>
              <c:f>Presentation!$B$1:$B$2</c:f>
              <c:strCache>
                <c:ptCount val="2"/>
                <c:pt idx="0">
                  <c:v>SUM</c:v>
                </c:pt>
                <c:pt idx="1">
                  <c:v>SUM of COST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rgbClr val="4472C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92D-4792-90D0-E5060BD1F9A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92D-4792-90D0-E5060BD1F9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92D-4792-90D0-E5060BD1F9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92D-4792-90D0-E5060BD1F9AB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92D-4792-90D0-E5060BD1F9AB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92D-4792-90D0-E5060BD1F9A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/>
                      <a:t>Renewal</a:t>
                    </a:r>
                    <a:r>
                      <a:rPr lang="en-US" dirty="0"/>
                      <a:t> of essential/existing/mandated software licenses or subscriptions
$146,284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815010952560001"/>
                  <c:y val="-8.8152835418934997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baseline="0" dirty="0" smtClean="0">
                        <a:effectLst/>
                      </a:rPr>
                      <a:t>REPLACEMENT</a:t>
                    </a:r>
                    <a:r>
                      <a:rPr lang="en-US" sz="1200" b="0" i="0" u="none" strike="noStrike" baseline="0" dirty="0" smtClean="0">
                        <a:effectLst/>
                      </a:rPr>
                      <a:t> </a:t>
                    </a:r>
                    <a:r>
                      <a:rPr lang="en-US" dirty="0" smtClean="0"/>
                      <a:t>of </a:t>
                    </a:r>
                    <a:r>
                      <a:rPr lang="en-US" dirty="0"/>
                      <a:t>non-functional essential/existing mission critical
$28,153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7550860923185899"/>
                  <c:y val="9.649232006461649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baseline="0" dirty="0" smtClean="0">
                        <a:effectLst/>
                      </a:rPr>
                      <a:t>REPLACEMENT</a:t>
                    </a:r>
                    <a:r>
                      <a:rPr lang="en-US" sz="1200" b="0" i="0" u="none" strike="noStrike" baseline="0" dirty="0" smtClean="0">
                        <a:effectLst/>
                      </a:rPr>
                      <a:t> </a:t>
                    </a:r>
                    <a:r>
                      <a:rPr lang="en-US" dirty="0" smtClean="0"/>
                      <a:t>of </a:t>
                    </a:r>
                    <a:r>
                      <a:rPr lang="en-US" dirty="0"/>
                      <a:t>warranty expiring essential
$5,923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256069268446499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NEW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technology/software necessary for new curriculum
$1,800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23303718409549"/>
                  <c:y val="1.237081026469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Presentation!$A$3:$A$8</c:f>
              <c:strCache>
                <c:ptCount val="6"/>
                <c:pt idx="0">
                  <c:v>Renewal of essential/existing/mandated software licenses or subscriptions</c:v>
                </c:pt>
                <c:pt idx="1">
                  <c:v>Replacement of non-functional essential/existing mission critical</c:v>
                </c:pt>
                <c:pt idx="2">
                  <c:v>Shared/communal technology requests</c:v>
                </c:pt>
                <c:pt idx="3">
                  <c:v>Replacement of warranty expiring essential</c:v>
                </c:pt>
                <c:pt idx="4">
                  <c:v>New technology/software necessary for new curriculum</c:v>
                </c:pt>
                <c:pt idx="5">
                  <c:v>Technology services/subscriptions - OTHER </c:v>
                </c:pt>
              </c:strCache>
            </c:strRef>
          </c:cat>
          <c:val>
            <c:numRef>
              <c:f>Presentation!$B$3:$B$8</c:f>
              <c:numCache>
                <c:formatCode>"$"#,##0.00</c:formatCode>
                <c:ptCount val="6"/>
                <c:pt idx="0">
                  <c:v>146284.42000000001</c:v>
                </c:pt>
                <c:pt idx="1">
                  <c:v>28153.14</c:v>
                </c:pt>
                <c:pt idx="2">
                  <c:v>49357.39</c:v>
                </c:pt>
                <c:pt idx="3">
                  <c:v>5923</c:v>
                </c:pt>
                <c:pt idx="4">
                  <c:v>1800</c:v>
                </c:pt>
                <c:pt idx="5">
                  <c:v>914.31999999999994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92D-4792-90D0-E5060BD1F9AB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SB Sum_sheet_prottype.xlsx]Sheet1!PivotTable2</c:name>
    <c:fmtId val="11"/>
  </c:pivotSource>
  <c:chart>
    <c:autoTitleDeleted val="1"/>
    <c:pivotFmts>
      <c:pivotFmt>
        <c:idx val="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3"/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388FAAC-66C1-46F3-83C3-85113DC4BE6C}" type="VALUE">
                  <a:rPr lang="en-US" sz="18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6">
              <a:lumMod val="6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0597334594752602E-3"/>
              <c:y val="-5.6694787857916396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12664E6-53B3-4CAA-BB09-EFD43D543077}" type="VALUE">
                  <a:rPr lang="en-US" sz="20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6426359721305173"/>
                  <c:h val="6.2035301528484715E-2"/>
                </c:manualLayout>
              </c15:layout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30616025937926E-3"/>
              <c:y val="0.106109295745842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A7621CA-8092-44C3-ACA4-4DA6105C0221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9690439821430328"/>
                  <c:h val="9.0683463562789945E-2"/>
                </c:manualLayout>
              </c15:layout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613683771380901"/>
              <c:y val="-0.11931470739116901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968C94D-7913-41BD-9490-F8E7AEA6864B}" type="VALUE">
                  <a:rPr lang="en-US" sz="24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2425865665415102"/>
                  <c:h val="0.14703669164107161"/>
                </c:manualLayout>
              </c15:layout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6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3375052148519102E-2"/>
              <c:y val="-0.1559666846688909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9A5AAAE-A458-40DA-A30F-CE3321979AB8}" type="VALUE">
                  <a:rPr lang="en-US" sz="1600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[VALUE]</a:t>
                </a:fld>
                <a:endParaRPr lang="en-US"/>
              </a:p>
            </c:rich>
          </c:tx>
          <c:spPr>
            <a:noFill/>
            <a:ln>
              <a:noFill/>
            </a:ln>
            <a:effectLst/>
          </c:sp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layout>
                <c:manualLayout>
                  <c:w val="0.11931581143095536"/>
                  <c:h val="5.3715303814322317E-2"/>
                </c:manualLayout>
              </c15:layout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Sheet1!$M$10</c:f>
              <c:strCache>
                <c:ptCount val="1"/>
                <c:pt idx="0">
                  <c:v>Total</c:v>
                </c:pt>
              </c:strCache>
            </c:strRef>
          </c:tx>
          <c:explosion val="13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40F-458E-A0D6-C4621389E60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0F-458E-A0D6-C4621389E60E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40F-458E-A0D6-C4621389E60E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40F-458E-A0D6-C4621389E60E}"/>
              </c:ext>
            </c:extLst>
          </c:dPt>
          <c:dLbls>
            <c:dLbl>
              <c:idx val="0"/>
              <c:layout>
                <c:manualLayout>
                  <c:x val="2.8282270297261699E-3"/>
                  <c:y val="1.08231958724448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NEW</a:t>
                    </a:r>
                    <a:r>
                      <a:rPr lang="en-US" dirty="0"/>
                      <a:t> Technology
$6,000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11512751895966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Software </a:t>
                    </a:r>
                    <a:r>
                      <a:rPr lang="en-US" b="1" dirty="0"/>
                      <a:t>Renewal</a:t>
                    </a:r>
                    <a:r>
                      <a:rPr lang="en-US" dirty="0"/>
                      <a:t>
$40,465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3175926891412499"/>
                  <c:y val="-1.157410819623399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REPLACEMENT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to Existing Technology
$746,538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0205801187553E-2"/>
                  <c:y val="-0.1057431959626240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anchor="ctr" anchorCtr="1"/>
              <a:lstStyle/>
              <a:p>
                <a:pPr>
                  <a:defRPr sz="1400" b="0" i="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Sheet1!$L$11:$L$15</c:f>
              <c:strCache>
                <c:ptCount val="4"/>
                <c:pt idx="0">
                  <c:v>NEW Technology</c:v>
                </c:pt>
                <c:pt idx="1">
                  <c:v>Software Renewal</c:v>
                </c:pt>
                <c:pt idx="2">
                  <c:v>Upgrade to Existing Technology</c:v>
                </c:pt>
                <c:pt idx="3">
                  <c:v>Alternate Funding </c:v>
                </c:pt>
              </c:strCache>
            </c:strRef>
          </c:cat>
          <c:val>
            <c:numRef>
              <c:f>Sheet1!$M$11:$M$15</c:f>
              <c:numCache>
                <c:formatCode>"$"#,##0.00</c:formatCode>
                <c:ptCount val="4"/>
                <c:pt idx="0">
                  <c:v>6000</c:v>
                </c:pt>
                <c:pt idx="1">
                  <c:v>40464.6</c:v>
                </c:pt>
                <c:pt idx="2">
                  <c:v>746537.98999999964</c:v>
                </c:pt>
                <c:pt idx="3">
                  <c:v>5875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40F-458E-A0D6-C4621389E60E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7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3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5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8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2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9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6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2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9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7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9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AF21F-F077-4DE5-B479-2C52E3B7D013}" type="datetimeFigureOut">
              <a:rPr lang="en-US" smtClean="0"/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77A58-0CBF-47A1-9E0C-1A769F2B8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5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yamaca.edu/in/committees/ctc/2017-18-technology-requests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yamaca.edu/in/committees/ctc/files/documents/2017/cuyamaca-college-technology-projects-prioritization-rubric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GFok92GcX462K15ufZbk4qN1gjJcUb46cfncAHK9Hw8/edi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Technology Ranking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5200" dirty="0">
                <a:solidFill>
                  <a:schemeClr val="accent2"/>
                </a:solidFill>
              </a:rPr>
              <a:t>2018 – 2019 </a:t>
            </a:r>
            <a:r>
              <a:rPr lang="en-US" sz="5200" dirty="0" smtClean="0">
                <a:solidFill>
                  <a:schemeClr val="accent2"/>
                </a:solidFill>
              </a:rPr>
              <a:t>requests</a:t>
            </a:r>
            <a:br>
              <a:rPr lang="en-US" sz="5200" dirty="0" smtClean="0">
                <a:solidFill>
                  <a:schemeClr val="accent2"/>
                </a:solidFill>
              </a:rPr>
            </a:br>
            <a:endParaRPr lang="en-US" sz="5200" dirty="0">
              <a:solidFill>
                <a:schemeClr val="accent2"/>
              </a:solidFill>
            </a:endParaRPr>
          </a:p>
          <a:p>
            <a:r>
              <a:rPr lang="en-US" sz="1600" b="1" i="1" dirty="0">
                <a:cs typeface="Calibri"/>
              </a:rPr>
              <a:t>Subcommittee: </a:t>
            </a:r>
            <a:r>
              <a:rPr lang="en-US" sz="1600" i="1" dirty="0">
                <a:cs typeface="Calibri"/>
              </a:rPr>
              <a:t>Steve Weinert, Sherri </a:t>
            </a:r>
            <a:r>
              <a:rPr lang="en-US" sz="1600" i="1" dirty="0" err="1">
                <a:cs typeface="Calibri"/>
              </a:rPr>
              <a:t>Braaksma</a:t>
            </a:r>
            <a:r>
              <a:rPr lang="en-US" sz="1600" i="1" dirty="0">
                <a:cs typeface="Calibri"/>
              </a:rPr>
              <a:t>, Cyndy Bourget, </a:t>
            </a:r>
            <a:r>
              <a:rPr lang="en-US" sz="1600" i="1" dirty="0" smtClean="0">
                <a:cs typeface="Calibri"/>
              </a:rPr>
              <a:t>Jodi </a:t>
            </a:r>
            <a:r>
              <a:rPr lang="en-US" sz="1600" i="1" dirty="0">
                <a:cs typeface="Calibri"/>
              </a:rPr>
              <a:t>Reed, </a:t>
            </a:r>
            <a:r>
              <a:rPr lang="en-US" sz="1600" i="1" dirty="0" smtClean="0">
                <a:cs typeface="Calibri"/>
              </a:rPr>
              <a:t>Miriam </a:t>
            </a:r>
            <a:r>
              <a:rPr lang="en-US" sz="1600" i="1" dirty="0">
                <a:cs typeface="Calibri"/>
              </a:rPr>
              <a:t>Simpson, Greg Vega</a:t>
            </a:r>
          </a:p>
        </p:txBody>
      </p:sp>
    </p:spTree>
    <p:extLst>
      <p:ext uri="{BB962C8B-B14F-4D97-AF65-F5344CB8AC3E}">
        <p14:creationId xmlns:p14="http://schemas.microsoft.com/office/powerpoint/2010/main" val="74938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25714" y="1705429"/>
            <a:ext cx="5315857" cy="1152071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Requests Submitted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642" y="442190"/>
            <a:ext cx="4573855" cy="60475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2643" y="1755687"/>
            <a:ext cx="527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Full versions can be found on the Cuyamaca Intranet: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://www.cuyamaca.edu/in/committees/ctc/2017-18-technology-requests.aspx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1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7658" y="1585687"/>
            <a:ext cx="7133771" cy="441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89715" y="5179774"/>
            <a:ext cx="6667496" cy="11339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06584D-B898-43E1-86F2-A78F1E81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cs typeface="Calibri Light"/>
              </a:rPr>
              <a:t>Rubric Summary</a:t>
            </a:r>
            <a:endParaRPr lang="en-US" b="1" dirty="0">
              <a:hlinkClick r:id="rId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0031BF-E5EC-42A5-9E98-271E015D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Relationship to Strategic Plan</a:t>
            </a:r>
          </a:p>
          <a:p>
            <a:r>
              <a:rPr lang="en-US" dirty="0">
                <a:cs typeface="Calibri"/>
              </a:rPr>
              <a:t>Mandate or Supports state-wide initiatives</a:t>
            </a:r>
          </a:p>
          <a:p>
            <a:r>
              <a:rPr lang="en-US" dirty="0">
                <a:cs typeface="Calibri"/>
              </a:rPr>
              <a:t>Urgency</a:t>
            </a:r>
          </a:p>
          <a:p>
            <a:r>
              <a:rPr lang="en-US" dirty="0">
                <a:cs typeface="Calibri"/>
              </a:rPr>
              <a:t>Total Cost of Ownership</a:t>
            </a:r>
          </a:p>
          <a:p>
            <a:r>
              <a:rPr lang="en-US" dirty="0">
                <a:cs typeface="Calibri"/>
              </a:rPr>
              <a:t>Data-informed</a:t>
            </a:r>
          </a:p>
          <a:p>
            <a:r>
              <a:rPr lang="en-US" dirty="0">
                <a:cs typeface="Calibri"/>
              </a:rPr>
              <a:t>Resource impact</a:t>
            </a:r>
          </a:p>
          <a:p>
            <a:r>
              <a:rPr lang="en-US" dirty="0">
                <a:cs typeface="Calibri"/>
              </a:rPr>
              <a:t>Funding impact</a:t>
            </a:r>
          </a:p>
          <a:p>
            <a:r>
              <a:rPr lang="en-US" dirty="0">
                <a:cs typeface="Calibri"/>
              </a:rPr>
              <a:t>Evaluation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2286" y="5226105"/>
            <a:ext cx="67854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Link to actual rubric: 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www.cuyamaca.edu</a:t>
            </a:r>
            <a:r>
              <a:rPr lang="en-US" dirty="0">
                <a:hlinkClick r:id="rId2"/>
              </a:rPr>
              <a:t>/in/committees/</a:t>
            </a:r>
            <a:r>
              <a:rPr lang="en-US" dirty="0" err="1">
                <a:hlinkClick r:id="rId2"/>
              </a:rPr>
              <a:t>ctc</a:t>
            </a:r>
            <a:r>
              <a:rPr lang="en-US" dirty="0">
                <a:hlinkClick r:id="rId2"/>
              </a:rPr>
              <a:t>/files/documents/2017/</a:t>
            </a:r>
            <a:r>
              <a:rPr lang="en-US" dirty="0" err="1">
                <a:hlinkClick r:id="rId2"/>
              </a:rPr>
              <a:t>cuyamaca</a:t>
            </a:r>
            <a:r>
              <a:rPr lang="en-US" dirty="0">
                <a:hlinkClick r:id="rId2"/>
              </a:rPr>
              <a:t>-college-technology-projects-prioritization-</a:t>
            </a:r>
            <a:r>
              <a:rPr lang="en-US" dirty="0" err="1">
                <a:hlinkClick r:id="rId2"/>
              </a:rPr>
              <a:t>rubric.pdf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1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23901" y="4034910"/>
            <a:ext cx="4508500" cy="1181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Ranking Procedures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183" y="0"/>
            <a:ext cx="8105106" cy="675554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6879" y="3997421"/>
            <a:ext cx="42926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Link to actual form: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://docs.google.com/forms/d/1GFok92GcX462K15ufZbk4qN1gjJcUb46cfncAHK9Hw8/edit</a:t>
            </a:r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5715" y="1705430"/>
            <a:ext cx="4508500" cy="13335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2643" y="1755687"/>
            <a:ext cx="26517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Subcommittee members read proposals and fill out a form that follows the priorities set by the rubric. </a:t>
            </a:r>
            <a:endParaRPr lang="en-US" dirty="0"/>
          </a:p>
        </p:txBody>
      </p:sp>
      <p:sp>
        <p:nvSpPr>
          <p:cNvPr id="10" name="Notched Right Arrow 9"/>
          <p:cNvSpPr/>
          <p:nvPr/>
        </p:nvSpPr>
        <p:spPr>
          <a:xfrm>
            <a:off x="3837213" y="1605659"/>
            <a:ext cx="2966357" cy="1551214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looks like this...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0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Overall Priority Ranking 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071" y="408357"/>
            <a:ext cx="5165514" cy="62514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25715" y="1705429"/>
            <a:ext cx="4508500" cy="1932213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22643" y="1946187"/>
            <a:ext cx="30417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committee felt that, though the process could use some clean up, the results matched our qualitative assessments relatively well</a:t>
            </a:r>
            <a:endParaRPr lang="en-US" dirty="0"/>
          </a:p>
        </p:txBody>
      </p:sp>
      <p:sp>
        <p:nvSpPr>
          <p:cNvPr id="6" name="Notched Right Arrow 5"/>
          <p:cNvSpPr/>
          <p:nvPr/>
        </p:nvSpPr>
        <p:spPr>
          <a:xfrm>
            <a:off x="3946070" y="1886874"/>
            <a:ext cx="2966357" cy="1551214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Rankings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02010"/>
              </p:ext>
            </p:extLst>
          </p:nvPr>
        </p:nvGraphicFramePr>
        <p:xfrm>
          <a:off x="549979" y="1863981"/>
          <a:ext cx="3173284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88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Department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 Request Cost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$2,666.71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$14,707.85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AUTO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$3,300.00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$13,331.37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$151,365.32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DSPS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$77,802.68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$203,999.00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LRC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$114,369.12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MUSIC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$5,328.00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OUTREACH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$2,928.00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SCIENCE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$2,947.00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 MALL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$127,808.54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THEATER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$74,324.00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TUTORING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$798,877.59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371256"/>
              </p:ext>
            </p:extLst>
          </p:nvPr>
        </p:nvGraphicFramePr>
        <p:xfrm>
          <a:off x="2593995" y="315260"/>
          <a:ext cx="9169050" cy="7142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1309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Requests by Type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516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933"/>
            <a:ext cx="10515600" cy="1325563"/>
          </a:xfrm>
        </p:spPr>
        <p:txBody>
          <a:bodyPr/>
          <a:lstStyle/>
          <a:p>
            <a:r>
              <a:rPr lang="en-US" b="1" dirty="0" smtClean="0"/>
              <a:t>Requests by Impacted User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498402"/>
              </p:ext>
            </p:extLst>
          </p:nvPr>
        </p:nvGraphicFramePr>
        <p:xfrm>
          <a:off x="0" y="711583"/>
          <a:ext cx="12060273" cy="5872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96615"/>
              </p:ext>
            </p:extLst>
          </p:nvPr>
        </p:nvGraphicFramePr>
        <p:xfrm>
          <a:off x="549979" y="1863981"/>
          <a:ext cx="3173284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3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88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Department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 Request Cost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$2,666.71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ASL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$14,707.85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AUTO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$3,300.00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$13,331.37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$151,365.32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DSPS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$77,802.68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$203,999.00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LRC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$114,369.12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MUSIC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$5,328.00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OUTREACH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$2,928.00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SCIENCE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$2,947.00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 MALL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$127,808.54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THEATER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$74,324.00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TUTORING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$4,000.00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5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$798,877.59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25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6962"/>
            <a:ext cx="10515600" cy="1325563"/>
          </a:xfrm>
        </p:spPr>
        <p:txBody>
          <a:bodyPr/>
          <a:lstStyle/>
          <a:p>
            <a:r>
              <a:rPr lang="en-US" b="1" dirty="0"/>
              <a:t>How are we </a:t>
            </a:r>
            <a:r>
              <a:rPr lang="en-US" b="1" dirty="0" smtClean="0"/>
              <a:t>doing over time?</a:t>
            </a:r>
            <a:endParaRPr lang="en-US" b="1" dirty="0"/>
          </a:p>
        </p:txBody>
      </p:sp>
      <p:graphicFrame>
        <p:nvGraphicFramePr>
          <p:cNvPr id="4" name="Content Placeholder 3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109528"/>
              </p:ext>
            </p:extLst>
          </p:nvPr>
        </p:nvGraphicFramePr>
        <p:xfrm>
          <a:off x="477923" y="1333093"/>
          <a:ext cx="10515600" cy="498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78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784" y="166962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2017 -------------</a:t>
            </a:r>
            <a:r>
              <a:rPr lang="en-US" b="1" dirty="0" smtClean="0"/>
              <a:t>--</a:t>
            </a:r>
            <a:r>
              <a:rPr lang="en-US" b="1" dirty="0"/>
              <a:t>---</a:t>
            </a:r>
            <a:r>
              <a:rPr lang="en-US" b="1" dirty="0" smtClean="0"/>
              <a:t>- </a:t>
            </a:r>
            <a:r>
              <a:rPr lang="en-US" b="1" dirty="0"/>
              <a:t>2018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881055"/>
              </p:ext>
            </p:extLst>
          </p:nvPr>
        </p:nvGraphicFramePr>
        <p:xfrm>
          <a:off x="-1228769" y="1550498"/>
          <a:ext cx="9082808" cy="5133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521526"/>
              </p:ext>
            </p:extLst>
          </p:nvPr>
        </p:nvGraphicFramePr>
        <p:xfrm>
          <a:off x="4404388" y="1316864"/>
          <a:ext cx="7537938" cy="5766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021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274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Technology Ranking </vt:lpstr>
      <vt:lpstr>Requests Submitted</vt:lpstr>
      <vt:lpstr>Rubric Summary</vt:lpstr>
      <vt:lpstr>Ranking Procedures</vt:lpstr>
      <vt:lpstr>Overall Priority Ranking  </vt:lpstr>
      <vt:lpstr>PowerPoint Presentation</vt:lpstr>
      <vt:lpstr>Requests by Impacted User</vt:lpstr>
      <vt:lpstr>How are we doing over time?</vt:lpstr>
      <vt:lpstr>2017 ------------------- 2018 </vt:lpstr>
    </vt:vector>
  </TitlesOfParts>
  <Company>GCCCD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Ranking</dc:title>
  <dc:creator>Steve Weinert</dc:creator>
  <cp:lastModifiedBy>Steve Weinert</cp:lastModifiedBy>
  <cp:revision>24</cp:revision>
  <dcterms:created xsi:type="dcterms:W3CDTF">2018-04-10T19:25:48Z</dcterms:created>
  <dcterms:modified xsi:type="dcterms:W3CDTF">2018-04-24T19:12:04Z</dcterms:modified>
</cp:coreProperties>
</file>