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10" r:id="rId1"/>
  </p:sldMasterIdLst>
  <p:notesMasterIdLst>
    <p:notesMasterId r:id="rId34"/>
  </p:notesMasterIdLst>
  <p:handoutMasterIdLst>
    <p:handoutMasterId r:id="rId35"/>
  </p:handoutMasterIdLst>
  <p:sldIdLst>
    <p:sldId id="256" r:id="rId2"/>
    <p:sldId id="330" r:id="rId3"/>
    <p:sldId id="321" r:id="rId4"/>
    <p:sldId id="320" r:id="rId5"/>
    <p:sldId id="322" r:id="rId6"/>
    <p:sldId id="266" r:id="rId7"/>
    <p:sldId id="332" r:id="rId8"/>
    <p:sldId id="267" r:id="rId9"/>
    <p:sldId id="303" r:id="rId10"/>
    <p:sldId id="285" r:id="rId11"/>
    <p:sldId id="287" r:id="rId12"/>
    <p:sldId id="302" r:id="rId13"/>
    <p:sldId id="262" r:id="rId14"/>
    <p:sldId id="260" r:id="rId15"/>
    <p:sldId id="307" r:id="rId16"/>
    <p:sldId id="318" r:id="rId17"/>
    <p:sldId id="316" r:id="rId18"/>
    <p:sldId id="261" r:id="rId19"/>
    <p:sldId id="269" r:id="rId20"/>
    <p:sldId id="331" r:id="rId21"/>
    <p:sldId id="270" r:id="rId22"/>
    <p:sldId id="323" r:id="rId23"/>
    <p:sldId id="324" r:id="rId24"/>
    <p:sldId id="325" r:id="rId25"/>
    <p:sldId id="326" r:id="rId26"/>
    <p:sldId id="311" r:id="rId27"/>
    <p:sldId id="310" r:id="rId28"/>
    <p:sldId id="327" r:id="rId29"/>
    <p:sldId id="328" r:id="rId30"/>
    <p:sldId id="314" r:id="rId31"/>
    <p:sldId id="329" r:id="rId32"/>
    <p:sldId id="3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87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4" autoAdjust="0"/>
    <p:restoredTop sz="86355" autoAdjust="0"/>
  </p:normalViewPr>
  <p:slideViewPr>
    <p:cSldViewPr>
      <p:cViewPr varScale="1">
        <p:scale>
          <a:sx n="53" d="100"/>
          <a:sy n="53" d="100"/>
        </p:scale>
        <p:origin x="372"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varScale="1">
        <p:scale>
          <a:sx n="59" d="100"/>
          <a:sy n="59" d="100"/>
        </p:scale>
        <p:origin x="-100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E640AF-7FA3-4269-B3C4-6E42DBAD8D6D}" type="datetimeFigureOut">
              <a:rPr lang="en-US" smtClean="0"/>
              <a:t>8/11/2019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EB4DB2-C98A-40F8-89B7-0E7D24A052F1}" type="slidenum">
              <a:rPr lang="en-US" smtClean="0"/>
              <a:t>‹#›</a:t>
            </a:fld>
            <a:endParaRPr lang="en-US"/>
          </a:p>
        </p:txBody>
      </p:sp>
    </p:spTree>
    <p:extLst>
      <p:ext uri="{BB962C8B-B14F-4D97-AF65-F5344CB8AC3E}">
        <p14:creationId xmlns:p14="http://schemas.microsoft.com/office/powerpoint/2010/main" val="438965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B05BE-F50D-44AA-98ED-77DF5EA3AB17}" type="datetimeFigureOut">
              <a:rPr lang="en-US" smtClean="0"/>
              <a:pPr/>
              <a:t>8/11/2019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82B14-D1C8-4E0C-85D3-47562B3FDA3D}" type="slidenum">
              <a:rPr lang="en-US" smtClean="0"/>
              <a:pPr/>
              <a:t>‹#›</a:t>
            </a:fld>
            <a:endParaRPr lang="en-US"/>
          </a:p>
        </p:txBody>
      </p:sp>
    </p:spTree>
    <p:extLst>
      <p:ext uri="{BB962C8B-B14F-4D97-AF65-F5344CB8AC3E}">
        <p14:creationId xmlns:p14="http://schemas.microsoft.com/office/powerpoint/2010/main" val="49767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Hi!</a:t>
            </a:r>
            <a:r>
              <a:rPr lang="en-US" baseline="0" dirty="0"/>
              <a:t> My name is Rhonda Bauerlein. This checklist will help you make online documents and other resources accessible for all students.</a:t>
            </a:r>
            <a:endParaRPr lang="en-US" dirty="0"/>
          </a:p>
        </p:txBody>
      </p:sp>
      <p:sp>
        <p:nvSpPr>
          <p:cNvPr id="4" name="Slide Number Placeholder 3"/>
          <p:cNvSpPr>
            <a:spLocks noGrp="1"/>
          </p:cNvSpPr>
          <p:nvPr>
            <p:ph type="sldNum" sz="quarter" idx="10"/>
          </p:nvPr>
        </p:nvSpPr>
        <p:spPr/>
        <p:txBody>
          <a:bodyPr/>
          <a:lstStyle/>
          <a:p>
            <a:fld id="{E8682B14-D1C8-4E0C-85D3-47562B3FDA3D}" type="slidenum">
              <a:rPr lang="en-US" smtClean="0"/>
              <a:pPr/>
              <a:t>1</a:t>
            </a:fld>
            <a:endParaRPr lang="en-US"/>
          </a:p>
        </p:txBody>
      </p:sp>
    </p:spTree>
    <p:extLst>
      <p:ext uri="{BB962C8B-B14F-4D97-AF65-F5344CB8AC3E}">
        <p14:creationId xmlns:p14="http://schemas.microsoft.com/office/powerpoint/2010/main" val="352695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Other elements besides color are used to convey information.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685800" lvl="1" indent="-228600">
              <a:buAutoNum type="arabicPeriod"/>
            </a:pPr>
            <a:r>
              <a:rPr lang="en-US" sz="1200" kern="1200" dirty="0">
                <a:solidFill>
                  <a:schemeClr val="tx1"/>
                </a:solidFill>
                <a:effectLst/>
                <a:latin typeface="+mn-lt"/>
                <a:ea typeface="+mn-ea"/>
                <a:cs typeface="+mn-cs"/>
              </a:rPr>
              <a:t>When using color for Web-based materials, avoid using color by itself to convey information (e.g., click on the "green" hyperlinks).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Use of symbols may be used to identify a change in the presentation of content.  For example, instead of using "red" to identify a change in content, use a "red asterisk".</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14</a:t>
            </a:fld>
            <a:endParaRPr lang="en-US" dirty="0"/>
          </a:p>
        </p:txBody>
      </p:sp>
    </p:spTree>
    <p:extLst>
      <p:ext uri="{BB962C8B-B14F-4D97-AF65-F5344CB8AC3E}">
        <p14:creationId xmlns:p14="http://schemas.microsoft.com/office/powerpoint/2010/main" val="1557815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this example, required</a:t>
            </a:r>
            <a:r>
              <a:rPr lang="en-US" baseline="0" dirty="0"/>
              <a:t> fields are colored red.</a:t>
            </a:r>
            <a:endParaRPr lang="en-US" dirty="0"/>
          </a:p>
          <a:p>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15</a:t>
            </a:fld>
            <a:endParaRPr lang="en-US" dirty="0"/>
          </a:p>
        </p:txBody>
      </p:sp>
    </p:spTree>
    <p:extLst>
      <p:ext uri="{BB962C8B-B14F-4D97-AF65-F5344CB8AC3E}">
        <p14:creationId xmlns:p14="http://schemas.microsoft.com/office/powerpoint/2010/main" val="66172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example on the right shows how the form</a:t>
            </a:r>
            <a:r>
              <a:rPr lang="en-US" baseline="0" dirty="0"/>
              <a:t> looks to s</a:t>
            </a:r>
            <a:r>
              <a:rPr lang="en-US" dirty="0"/>
              <a:t>omeone who is color</a:t>
            </a:r>
            <a:r>
              <a:rPr lang="en-US" baseline="0" dirty="0"/>
              <a:t> blind. There is no visible red on the right, so the color blind person cannot tell what field is required.</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16</a:t>
            </a:fld>
            <a:endParaRPr lang="en-US" dirty="0"/>
          </a:p>
        </p:txBody>
      </p:sp>
    </p:spTree>
    <p:extLst>
      <p:ext uri="{BB962C8B-B14F-4D97-AF65-F5344CB8AC3E}">
        <p14:creationId xmlns:p14="http://schemas.microsoft.com/office/powerpoint/2010/main" val="141690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this example, required</a:t>
            </a:r>
            <a:r>
              <a:rPr lang="en-US" baseline="0" dirty="0"/>
              <a:t> fields are marked with an asterisk which is colored red. People who are color blind will be able to see the asterisk even though they can’t distinguish the its color. This works we</a:t>
            </a:r>
            <a:r>
              <a:rPr lang="en-US" dirty="0"/>
              <a:t>ll for people with normal vision and</a:t>
            </a:r>
            <a:r>
              <a:rPr lang="en-US" baseline="0" dirty="0"/>
              <a:t> for those who are color blind.</a:t>
            </a:r>
            <a:endParaRPr lang="en-US" dirty="0"/>
          </a:p>
          <a:p>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17</a:t>
            </a:fld>
            <a:endParaRPr lang="en-US" dirty="0"/>
          </a:p>
        </p:txBody>
      </p:sp>
    </p:spTree>
    <p:extLst>
      <p:ext uri="{BB962C8B-B14F-4D97-AF65-F5344CB8AC3E}">
        <p14:creationId xmlns:p14="http://schemas.microsoft.com/office/powerpoint/2010/main" val="2415013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reason we don’t want to use color alone to convey</a:t>
            </a:r>
            <a:r>
              <a:rPr lang="en-US" baseline="0" dirty="0"/>
              <a:t> information is that people who are color blind or have limited eyesight may not be able to discern the information.  Approximately seven percent of men and one percent of women are color blind which makes this the most frequently occurring disability.  The image on this slide shows a map that has been rendered to show how it looks to someone with red/green color deficit.  It would be impossible for you to tell a green route from a red route on this map if you were color blind.  The Vischeck.com website can be used to make sure colors in your images will be viewable by everyone.</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18</a:t>
            </a:fld>
            <a:endParaRPr lang="en-US" dirty="0"/>
          </a:p>
        </p:txBody>
      </p:sp>
    </p:spTree>
    <p:extLst>
      <p:ext uri="{BB962C8B-B14F-4D97-AF65-F5344CB8AC3E}">
        <p14:creationId xmlns:p14="http://schemas.microsoft.com/office/powerpoint/2010/main" val="257110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Images need to contain a text description using one of the following methods:</a:t>
            </a:r>
            <a:br>
              <a:rPr lang="en-US" sz="1200" kern="1200" dirty="0">
                <a:solidFill>
                  <a:schemeClr val="tx1"/>
                </a:solidFill>
                <a:effectLst/>
                <a:latin typeface="+mn-lt"/>
                <a:ea typeface="+mn-ea"/>
                <a:cs typeface="+mn-cs"/>
              </a:rPr>
            </a:b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 Include an alternate text description for the image.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2. For complex images, include a brief description within the text of the page.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3. If it is not possible to include a description of the image in the page, provide a link to a description of the image or use the "</a:t>
            </a:r>
            <a:r>
              <a:rPr lang="en-US" sz="1200" kern="1200" dirty="0" err="1">
                <a:solidFill>
                  <a:schemeClr val="tx1"/>
                </a:solidFill>
                <a:effectLst/>
                <a:latin typeface="+mn-lt"/>
                <a:ea typeface="+mn-ea"/>
                <a:cs typeface="+mn-cs"/>
              </a:rPr>
              <a:t>longdesc</a:t>
            </a:r>
            <a:r>
              <a:rPr lang="en-US" sz="1200" kern="1200" dirty="0">
                <a:solidFill>
                  <a:schemeClr val="tx1"/>
                </a:solidFill>
                <a:effectLst/>
                <a:latin typeface="+mn-lt"/>
                <a:ea typeface="+mn-ea"/>
                <a:cs typeface="+mn-cs"/>
              </a:rPr>
              <a:t>" attribute to link to an informational page.</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 </a:t>
            </a:r>
            <a:endParaRPr lang="en-US" sz="16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Decorative images do not need an alternate text description. (alt="").</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19</a:t>
            </a:fld>
            <a:endParaRPr lang="en-US" dirty="0"/>
          </a:p>
        </p:txBody>
      </p:sp>
    </p:spTree>
    <p:extLst>
      <p:ext uri="{BB962C8B-B14F-4D97-AF65-F5344CB8AC3E}">
        <p14:creationId xmlns:p14="http://schemas.microsoft.com/office/powerpoint/2010/main" val="3229868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Think of what</a:t>
            </a:r>
            <a:r>
              <a:rPr lang="en-US" baseline="0" dirty="0"/>
              <a:t> alt text you might provide for these images.</a:t>
            </a:r>
          </a:p>
          <a:p>
            <a:r>
              <a:rPr lang="en-US" baseline="0" dirty="0"/>
              <a:t>The Cuyamaca College logo alt text should say “Cuyamaca College” or “Cuyamaca College Logo”. The important thing to remember is that if the image contains text, the text should be in the alt tag. An exception is when there is a LOT of text like the knee anatomy example.</a:t>
            </a:r>
          </a:p>
          <a:p>
            <a:endParaRPr lang="en-US" baseline="0" dirty="0"/>
          </a:p>
          <a:p>
            <a:r>
              <a:rPr lang="en-US" baseline="0" dirty="0"/>
              <a:t>The next image can have alt text that simply says “map.”  If there is other information contained in the map that is relevant, you should explain that within the text of your document or website or Blackboard page.  </a:t>
            </a:r>
          </a:p>
          <a:p>
            <a:endParaRPr lang="en-US" baseline="0" dirty="0"/>
          </a:p>
          <a:p>
            <a:r>
              <a:rPr lang="en-US" baseline="0" dirty="0"/>
              <a:t>The picture of the Science building in this case is purely decorative if it is just in the document to add some interest and color and not to convey some kind of information.  It can have an empty alt tag.   </a:t>
            </a:r>
          </a:p>
          <a:p>
            <a:endParaRPr lang="en-US" baseline="0" dirty="0"/>
          </a:p>
          <a:p>
            <a:r>
              <a:rPr lang="en-US" baseline="0" dirty="0"/>
              <a:t>The t-shirt alt tag should say something like “Cuyamaca College Coyotes t-shirt” to account for the text as well as what the image is of.</a:t>
            </a:r>
          </a:p>
          <a:p>
            <a:endParaRPr lang="en-US" baseline="0" dirty="0"/>
          </a:p>
          <a:p>
            <a:r>
              <a:rPr lang="en-US" baseline="0" dirty="0"/>
              <a:t>The next image is just a decorative element and doesn’t need an alt tag.</a:t>
            </a:r>
          </a:p>
          <a:p>
            <a:endParaRPr lang="en-US" baseline="0" dirty="0"/>
          </a:p>
          <a:p>
            <a:r>
              <a:rPr lang="en-US" baseline="0" dirty="0"/>
              <a:t>And finally, the picture of the knee can have an alt tag of “anatomy of the right knee.”  If this was for an anatomy course, you would need to add some text to the document that describes the different parts of the knee to supplement this picture.</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21</a:t>
            </a:fld>
            <a:endParaRPr lang="en-US" dirty="0"/>
          </a:p>
        </p:txBody>
      </p:sp>
    </p:spTree>
    <p:extLst>
      <p:ext uri="{BB962C8B-B14F-4D97-AF65-F5344CB8AC3E}">
        <p14:creationId xmlns:p14="http://schemas.microsoft.com/office/powerpoint/2010/main" val="4208310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with PowerPoint</a:t>
            </a:r>
          </a:p>
          <a:p>
            <a:endParaRPr lang="en-US" dirty="0"/>
          </a:p>
        </p:txBody>
      </p:sp>
      <p:sp>
        <p:nvSpPr>
          <p:cNvPr id="4" name="Slide Number Placeholder 3"/>
          <p:cNvSpPr>
            <a:spLocks noGrp="1"/>
          </p:cNvSpPr>
          <p:nvPr>
            <p:ph type="sldNum" sz="quarter" idx="10"/>
          </p:nvPr>
        </p:nvSpPr>
        <p:spPr/>
        <p:txBody>
          <a:bodyPr/>
          <a:lstStyle/>
          <a:p>
            <a:fld id="{E8682B14-D1C8-4E0C-85D3-47562B3FDA3D}" type="slidenum">
              <a:rPr lang="en-US" smtClean="0"/>
              <a:pPr/>
              <a:t>22</a:t>
            </a:fld>
            <a:endParaRPr lang="en-US"/>
          </a:p>
        </p:txBody>
      </p:sp>
    </p:spTree>
    <p:extLst>
      <p:ext uri="{BB962C8B-B14F-4D97-AF65-F5344CB8AC3E}">
        <p14:creationId xmlns:p14="http://schemas.microsoft.com/office/powerpoint/2010/main" val="60990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a:t>
            </a:r>
            <a:r>
              <a:rPr lang="en-US" baseline="0" dirty="0"/>
              <a:t> with PowerPoint</a:t>
            </a:r>
            <a:endParaRPr lang="en-US" dirty="0"/>
          </a:p>
        </p:txBody>
      </p:sp>
      <p:sp>
        <p:nvSpPr>
          <p:cNvPr id="4" name="Slide Number Placeholder 3"/>
          <p:cNvSpPr>
            <a:spLocks noGrp="1"/>
          </p:cNvSpPr>
          <p:nvPr>
            <p:ph type="sldNum" sz="quarter" idx="10"/>
          </p:nvPr>
        </p:nvSpPr>
        <p:spPr/>
        <p:txBody>
          <a:bodyPr/>
          <a:lstStyle/>
          <a:p>
            <a:fld id="{E8682B14-D1C8-4E0C-85D3-47562B3FDA3D}" type="slidenum">
              <a:rPr lang="en-US" smtClean="0"/>
              <a:pPr/>
              <a:t>23</a:t>
            </a:fld>
            <a:endParaRPr lang="en-US"/>
          </a:p>
        </p:txBody>
      </p:sp>
    </p:spTree>
    <p:extLst>
      <p:ext uri="{BB962C8B-B14F-4D97-AF65-F5344CB8AC3E}">
        <p14:creationId xmlns:p14="http://schemas.microsoft.com/office/powerpoint/2010/main" val="333047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85800" lvl="1" indent="-228600">
              <a:buAutoNum type="arabicPeriod"/>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682B14-D1C8-4E0C-85D3-47562B3FDA3D}" type="slidenum">
              <a:rPr lang="en-US" smtClean="0"/>
              <a:pPr/>
              <a:t>26</a:t>
            </a:fld>
            <a:endParaRPr lang="en-US"/>
          </a:p>
        </p:txBody>
      </p:sp>
    </p:spTree>
    <p:extLst>
      <p:ext uri="{BB962C8B-B14F-4D97-AF65-F5344CB8AC3E}">
        <p14:creationId xmlns:p14="http://schemas.microsoft.com/office/powerpoint/2010/main" val="7963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Demonstration using Sample Syllabus for ENGL-120-020</a:t>
            </a:r>
          </a:p>
          <a:p>
            <a:endParaRPr lang="en-US" dirty="0"/>
          </a:p>
        </p:txBody>
      </p:sp>
      <p:sp>
        <p:nvSpPr>
          <p:cNvPr id="4" name="Slide Number Placeholder 3"/>
          <p:cNvSpPr>
            <a:spLocks noGrp="1"/>
          </p:cNvSpPr>
          <p:nvPr>
            <p:ph type="sldNum" sz="quarter" idx="10"/>
          </p:nvPr>
        </p:nvSpPr>
        <p:spPr/>
        <p:txBody>
          <a:bodyPr/>
          <a:lstStyle/>
          <a:p>
            <a:fld id="{E8682B14-D1C8-4E0C-85D3-47562B3FDA3D}" type="slidenum">
              <a:rPr lang="en-US" smtClean="0"/>
              <a:pPr/>
              <a:t>3</a:t>
            </a:fld>
            <a:endParaRPr lang="en-US"/>
          </a:p>
        </p:txBody>
      </p:sp>
    </p:spTree>
    <p:extLst>
      <p:ext uri="{BB962C8B-B14F-4D97-AF65-F5344CB8AC3E}">
        <p14:creationId xmlns:p14="http://schemas.microsoft.com/office/powerpoint/2010/main" val="3966306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Audio content requires a text transcript of the corresponding audio information.</a:t>
            </a:r>
            <a:br>
              <a:rPr lang="en-US" sz="1200" kern="1200" dirty="0">
                <a:solidFill>
                  <a:schemeClr val="tx1"/>
                </a:solidFill>
                <a:effectLst/>
                <a:latin typeface="+mn-lt"/>
                <a:ea typeface="+mn-ea"/>
                <a:cs typeface="+mn-cs"/>
              </a:rPr>
            </a:b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1. For spoken audio such as podcast, provide a link to a text transcription of the audio content.</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 If the audio track is music, identify the musical composer and any lyrics as part of the track.</a:t>
            </a:r>
            <a:endParaRPr lang="en-US" dirty="0"/>
          </a:p>
        </p:txBody>
      </p:sp>
      <p:sp>
        <p:nvSpPr>
          <p:cNvPr id="4" name="Slide Number Placeholder 3"/>
          <p:cNvSpPr>
            <a:spLocks noGrp="1"/>
          </p:cNvSpPr>
          <p:nvPr>
            <p:ph type="sldNum" sz="quarter" idx="10"/>
          </p:nvPr>
        </p:nvSpPr>
        <p:spPr/>
        <p:txBody>
          <a:bodyPr/>
          <a:lstStyle/>
          <a:p>
            <a:fld id="{E8682B14-D1C8-4E0C-85D3-47562B3FDA3D}" type="slidenum">
              <a:rPr lang="en-US" smtClean="0"/>
              <a:pPr/>
              <a:t>27</a:t>
            </a:fld>
            <a:endParaRPr lang="en-US"/>
          </a:p>
        </p:txBody>
      </p:sp>
    </p:spTree>
    <p:extLst>
      <p:ext uri="{BB962C8B-B14F-4D97-AF65-F5344CB8AC3E}">
        <p14:creationId xmlns:p14="http://schemas.microsoft.com/office/powerpoint/2010/main" val="1586332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Make sure the playback controls can be accessed from the keyboard (e.g., "tab key").</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not, allow the user to open the media player on their computer (as opposed to embedding the player on a Web Page).</a:t>
            </a:r>
            <a:endParaRPr lang="en-US" dirty="0"/>
          </a:p>
        </p:txBody>
      </p:sp>
      <p:sp>
        <p:nvSpPr>
          <p:cNvPr id="4" name="Slide Number Placeholder 3"/>
          <p:cNvSpPr>
            <a:spLocks noGrp="1"/>
          </p:cNvSpPr>
          <p:nvPr>
            <p:ph type="sldNum" sz="quarter" idx="10"/>
          </p:nvPr>
        </p:nvSpPr>
        <p:spPr/>
        <p:txBody>
          <a:bodyPr/>
          <a:lstStyle/>
          <a:p>
            <a:fld id="{E8682B14-D1C8-4E0C-85D3-47562B3FDA3D}" type="slidenum">
              <a:rPr lang="en-US" smtClean="0"/>
              <a:pPr/>
              <a:t>30</a:t>
            </a:fld>
            <a:endParaRPr lang="en-US"/>
          </a:p>
        </p:txBody>
      </p:sp>
    </p:spTree>
    <p:extLst>
      <p:ext uri="{BB962C8B-B14F-4D97-AF65-F5344CB8AC3E}">
        <p14:creationId xmlns:p14="http://schemas.microsoft.com/office/powerpoint/2010/main" val="419262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Hyperlinks/hypertext provides clear information as to end location or function.</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creating hyperlinks, be descriptive as to the function or location the hyperlink will take the student.  </a:t>
            </a:r>
          </a:p>
          <a:p>
            <a:r>
              <a:rPr lang="en-US" sz="1200" kern="1200" dirty="0">
                <a:solidFill>
                  <a:schemeClr val="tx1"/>
                </a:solidFill>
                <a:effectLst/>
                <a:latin typeface="+mn-lt"/>
                <a:ea typeface="+mn-ea"/>
                <a:cs typeface="+mn-cs"/>
              </a:rPr>
              <a:t>2. Hyperlink text of "Click Here…" </a:t>
            </a:r>
            <a:r>
              <a:rPr lang="en-US" sz="1200" b="1" kern="1200" dirty="0">
                <a:solidFill>
                  <a:schemeClr val="tx1"/>
                </a:solidFill>
                <a:effectLst/>
                <a:latin typeface="+mn-lt"/>
                <a:ea typeface="+mn-ea"/>
                <a:cs typeface="+mn-cs"/>
              </a:rPr>
              <a:t>does not</a:t>
            </a:r>
            <a:r>
              <a:rPr lang="en-US" sz="1200" kern="1200" dirty="0">
                <a:solidFill>
                  <a:schemeClr val="tx1"/>
                </a:solidFill>
                <a:effectLst/>
                <a:latin typeface="+mn-lt"/>
                <a:ea typeface="+mn-ea"/>
                <a:cs typeface="+mn-cs"/>
              </a:rPr>
              <a:t> provide information as to "where" the hyperlink will take the student.</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6</a:t>
            </a:fld>
            <a:endParaRPr lang="en-US" dirty="0"/>
          </a:p>
        </p:txBody>
      </p:sp>
    </p:spTree>
    <p:extLst>
      <p:ext uri="{BB962C8B-B14F-4D97-AF65-F5344CB8AC3E}">
        <p14:creationId xmlns:p14="http://schemas.microsoft.com/office/powerpoint/2010/main" val="363089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a:t>
            </a:r>
            <a:r>
              <a:rPr lang="en-US" baseline="0" dirty="0"/>
              <a:t> slide demonstrates how text can be rewritten to create more meaningful links than “Click here.” </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8</a:t>
            </a:fld>
            <a:endParaRPr lang="en-US" dirty="0"/>
          </a:p>
        </p:txBody>
      </p:sp>
    </p:spTree>
    <p:extLst>
      <p:ext uri="{BB962C8B-B14F-4D97-AF65-F5344CB8AC3E}">
        <p14:creationId xmlns:p14="http://schemas.microsoft.com/office/powerpoint/2010/main" val="276445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Bef>
                <a:spcPct val="0"/>
              </a:spcBef>
            </a:pPr>
            <a:r>
              <a:rPr lang="en-US" sz="1200" kern="1200" dirty="0">
                <a:solidFill>
                  <a:schemeClr val="tx1"/>
                </a:solidFill>
                <a:effectLst/>
                <a:latin typeface="+mn-lt"/>
                <a:ea typeface="+mn-ea"/>
                <a:cs typeface="+mn-cs"/>
              </a:rPr>
              <a:t>Tables with data have appropriate row and column headers identified: It is necessary to identify the headers of the row and column data using "table header" methods or the scope attribute. </a:t>
            </a:r>
          </a:p>
          <a:p>
            <a:pPr>
              <a:spcBef>
                <a:spcPct val="0"/>
              </a:spcBef>
            </a:pPr>
            <a:endParaRPr lang="en-US" sz="1200" kern="1200" dirty="0">
              <a:solidFill>
                <a:schemeClr val="tx1"/>
              </a:solidFill>
              <a:effectLst/>
              <a:latin typeface="+mn-lt"/>
              <a:ea typeface="+mn-ea"/>
              <a:cs typeface="+mn-cs"/>
            </a:endParaRPr>
          </a:p>
          <a:p>
            <a:pPr>
              <a:spcBef>
                <a:spcPct val="0"/>
              </a:spcBef>
            </a:pPr>
            <a:r>
              <a:rPr lang="en-US" sz="1200" kern="1200" dirty="0">
                <a:solidFill>
                  <a:schemeClr val="tx1"/>
                </a:solidFill>
                <a:effectLst/>
                <a:latin typeface="+mn-lt"/>
                <a:ea typeface="+mn-ea"/>
                <a:cs typeface="+mn-cs"/>
              </a:rPr>
              <a:t>One of the best things you can do with a table is make sure it makes sense when read from left to right, top to bottom.</a:t>
            </a:r>
            <a:endParaRPr lang="en-US" dirty="0"/>
          </a:p>
        </p:txBody>
      </p:sp>
      <p:sp>
        <p:nvSpPr>
          <p:cNvPr id="4" name="Slide Number Placeholder 3"/>
          <p:cNvSpPr>
            <a:spLocks noGrp="1"/>
          </p:cNvSpPr>
          <p:nvPr>
            <p:ph type="sldNum" sz="quarter" idx="10"/>
          </p:nvPr>
        </p:nvSpPr>
        <p:spPr/>
        <p:txBody>
          <a:bodyPr/>
          <a:lstStyle/>
          <a:p>
            <a:fld id="{E8682B14-D1C8-4E0C-85D3-47562B3FDA3D}" type="slidenum">
              <a:rPr lang="en-US" smtClean="0"/>
              <a:pPr/>
              <a:t>9</a:t>
            </a:fld>
            <a:endParaRPr lang="en-US"/>
          </a:p>
        </p:txBody>
      </p:sp>
    </p:spTree>
    <p:extLst>
      <p:ext uri="{BB962C8B-B14F-4D97-AF65-F5344CB8AC3E}">
        <p14:creationId xmlns:p14="http://schemas.microsoft.com/office/powerpoint/2010/main" val="150970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screen reader will read this as:</a:t>
            </a:r>
          </a:p>
          <a:p>
            <a:pPr>
              <a:spcBef>
                <a:spcPct val="0"/>
              </a:spcBef>
            </a:pPr>
            <a:r>
              <a:rPr lang="en-US" dirty="0"/>
              <a:t>Basement UP! Toilets Flush Must</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0B1F3E-0D78-4FD8-9CC2-AE69DC5CA74B}"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1591418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The purpose of data tables is to present information in a grid, and to have column headings or row headings that show the meaning of the information in the grid. Users of screen readers can navigate through data tables one cell at a time, and they will hear the column and row headers spoken to them if coded correctly and displayed with programs that have that ability.</a:t>
            </a:r>
          </a:p>
          <a:p>
            <a:pPr>
              <a:spcBef>
                <a:spcPct val="0"/>
              </a:spcBef>
            </a:pPr>
            <a:endParaRPr lang="en-US" dirty="0"/>
          </a:p>
          <a:p>
            <a:pPr>
              <a:spcBef>
                <a:spcPct val="0"/>
              </a:spcBef>
            </a:pPr>
            <a:r>
              <a:rPr lang="en-US" dirty="0"/>
              <a:t>This is another example showing that the most effective way to make tables accessible is to arrange the data so that it makes sense when reading the cells from left to right and top to bottom.</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4D2FE1-32FA-4E29-B44D-A65B41E13005}"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1898103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8BF367-AD44-4954-A037-C3FD42E35E5A}"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406392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a:bodyPr>
          <a:lstStyle/>
          <a:p>
            <a:r>
              <a:rPr lang="en-US" dirty="0"/>
              <a:t>1. Avoid using text and background colors that do not provide sufficient contrast. </a:t>
            </a:r>
            <a:br>
              <a:rPr lang="en-US" dirty="0"/>
            </a:br>
            <a:endParaRPr lang="en-US" dirty="0"/>
          </a:p>
          <a:p>
            <a:r>
              <a:rPr lang="en-US" dirty="0"/>
              <a:t>2. Check the page to ensure hyperlinks and background colors have sufficient contrast.</a:t>
            </a:r>
          </a:p>
        </p:txBody>
      </p:sp>
      <p:sp>
        <p:nvSpPr>
          <p:cNvPr id="4" name="Slide Number Placeholder 3"/>
          <p:cNvSpPr>
            <a:spLocks noGrp="1"/>
          </p:cNvSpPr>
          <p:nvPr>
            <p:ph type="sldNum" sz="quarter" idx="10"/>
          </p:nvPr>
        </p:nvSpPr>
        <p:spPr/>
        <p:txBody>
          <a:bodyPr/>
          <a:lstStyle/>
          <a:p>
            <a:fld id="{4E895666-68A1-4941-BEB7-D9B394DABBAB}" type="slidenum">
              <a:rPr lang="en-US" smtClean="0"/>
              <a:pPr/>
              <a:t>13</a:t>
            </a:fld>
            <a:endParaRPr lang="en-US" dirty="0"/>
          </a:p>
        </p:txBody>
      </p:sp>
    </p:spTree>
    <p:extLst>
      <p:ext uri="{BB962C8B-B14F-4D97-AF65-F5344CB8AC3E}">
        <p14:creationId xmlns:p14="http://schemas.microsoft.com/office/powerpoint/2010/main" val="157356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385848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42033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58678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200369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8/11/2019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170792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9B81F-C347-4BEF-BFDF-29C42F48304A}" type="datetimeFigureOut">
              <a:rPr lang="en-US" smtClean="0"/>
              <a:pPr/>
              <a:t>8/11/2019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29925445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9B81F-C347-4BEF-BFDF-29C42F48304A}" type="datetimeFigureOut">
              <a:rPr lang="en-US" smtClean="0"/>
              <a:pPr/>
              <a:t>8/11/2019</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34276130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9B81F-C347-4BEF-BFDF-29C42F48304A}" type="datetimeFigureOut">
              <a:rPr lang="en-US" smtClean="0"/>
              <a:pPr/>
              <a:t>8/11/2019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10266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8/11/2019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376063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8/11/2019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5182212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8/11/2019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281208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8/11/2019</a:t>
            </a:fld>
            <a:endParaRPr lang="en-US" dirty="0">
              <a:solidFill>
                <a:schemeClr val="tx2">
                  <a:shade val="90000"/>
                </a:scheme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extLst>
      <p:ext uri="{BB962C8B-B14F-4D97-AF65-F5344CB8AC3E}">
        <p14:creationId xmlns:p14="http://schemas.microsoft.com/office/powerpoint/2010/main" val="3757110101"/>
      </p:ext>
    </p:extLst>
  </p:cSld>
  <p:clrMap bg1="lt1" tx1="dk1" bg2="lt2" tx2="dk2" accent1="accent1" accent2="accent2" accent3="accent3" accent4="accent4" accent5="accent5" accent6="accent6" hlink="hlink" folHlink="folHlink"/>
  <p:sldLayoutIdLst>
    <p:sldLayoutId id="2147485111" r:id="rId1"/>
    <p:sldLayoutId id="2147485112" r:id="rId2"/>
    <p:sldLayoutId id="2147485113" r:id="rId3"/>
    <p:sldLayoutId id="2147485114" r:id="rId4"/>
    <p:sldLayoutId id="2147485115" r:id="rId5"/>
    <p:sldLayoutId id="2147485116" r:id="rId6"/>
    <p:sldLayoutId id="2147485117" r:id="rId7"/>
    <p:sldLayoutId id="2147485118" r:id="rId8"/>
    <p:sldLayoutId id="2147485119" r:id="rId9"/>
    <p:sldLayoutId id="2147485120" r:id="rId10"/>
    <p:sldLayoutId id="21474851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cccd.instructure.com/courses/10582" TargetMode="External"/><Relationship Id="rId2" Type="http://schemas.openxmlformats.org/officeDocument/2006/relationships/hyperlink" Target="http://bit.ly/oei-rubric" TargetMode="External"/><Relationship Id="rId1" Type="http://schemas.openxmlformats.org/officeDocument/2006/relationships/slideLayout" Target="../slideLayouts/slideLayout2.xml"/><Relationship Id="rId4" Type="http://schemas.openxmlformats.org/officeDocument/2006/relationships/hyperlink" Target="https://www.cuyamaca.edu/faculty-staff/example-syllabi.aspx"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D8XFkGMF0sw?t=1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upport.office.com/en-us/article/make-your-excel-documents-accessible-to-people-with-disabilities-6cc05fc5-1314-48b5-8eb3-683e49b3e59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3cmediasolutions.org/user/674/help?view=faq&amp;id=2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cctechconnect.zendesk.com/hc/en-us/articles/360015667594-Live-Closed-Captions-How-to-Submit-a-Reques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uyamaca.edu/people/rhonda-bauerlein/workshops/accessibility-workshop.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D8XFkGMF0s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D8XFkGMF0sw?t=17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uyamaca.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13826"/>
            <a:ext cx="12192000" cy="990600"/>
          </a:xfrm>
        </p:spPr>
        <p:txBody>
          <a:bodyPr>
            <a:normAutofit/>
          </a:bodyPr>
          <a:lstStyle/>
          <a:p>
            <a:r>
              <a:rPr lang="en-US" dirty="0"/>
              <a:t>Accessibility Techniques</a:t>
            </a:r>
          </a:p>
        </p:txBody>
      </p:sp>
      <p:sp>
        <p:nvSpPr>
          <p:cNvPr id="3" name="Subtitle 2"/>
          <p:cNvSpPr>
            <a:spLocks noGrp="1"/>
          </p:cNvSpPr>
          <p:nvPr>
            <p:ph type="subTitle" idx="1"/>
          </p:nvPr>
        </p:nvSpPr>
        <p:spPr>
          <a:xfrm>
            <a:off x="2806149" y="4775748"/>
            <a:ext cx="6575895" cy="971911"/>
          </a:xfrm>
        </p:spPr>
        <p:txBody>
          <a:bodyPr>
            <a:normAutofit/>
          </a:bodyPr>
          <a:lstStyle/>
          <a:p>
            <a:r>
              <a:rPr lang="en-US" sz="3600" dirty="0"/>
              <a:t>Rhonda Bauerlein</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17454" y="2686474"/>
            <a:ext cx="2553282" cy="14862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a:t>Table Example</a:t>
            </a:r>
          </a:p>
        </p:txBody>
      </p:sp>
      <p:pic>
        <p:nvPicPr>
          <p:cNvPr id="14338" name="Picture 2" descr="layout table illustrates reading order"/>
          <p:cNvPicPr>
            <a:picLocks noChangeAspect="1" noChangeArrowheads="1"/>
          </p:cNvPicPr>
          <p:nvPr/>
        </p:nvPicPr>
        <p:blipFill>
          <a:blip r:embed="rId3" cstate="print"/>
          <a:srcRect/>
          <a:stretch>
            <a:fillRect/>
          </a:stretch>
        </p:blipFill>
        <p:spPr bwMode="auto">
          <a:xfrm>
            <a:off x="3521075" y="1722439"/>
            <a:ext cx="5149850" cy="34131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1"/>
            <a:ext cx="7772400" cy="1202485"/>
          </a:xfrm>
        </p:spPr>
        <p:txBody>
          <a:bodyPr/>
          <a:lstStyle/>
          <a:p>
            <a:r>
              <a:rPr lang="en-US" dirty="0"/>
              <a:t>Table Flow Example</a:t>
            </a:r>
          </a:p>
        </p:txBody>
      </p:sp>
      <p:graphicFrame>
        <p:nvGraphicFramePr>
          <p:cNvPr id="4" name="Content Placeholder 3" descr="Hours Table - inaccessible version"/>
          <p:cNvGraphicFramePr>
            <a:graphicFrameLocks noGrp="1"/>
          </p:cNvGraphicFramePr>
          <p:nvPr>
            <p:ph idx="1"/>
            <p:extLst>
              <p:ext uri="{D42A27DB-BD31-4B8C-83A1-F6EECF244321}">
                <p14:modId xmlns:p14="http://schemas.microsoft.com/office/powerpoint/2010/main" val="511149696"/>
              </p:ext>
            </p:extLst>
          </p:nvPr>
        </p:nvGraphicFramePr>
        <p:xfrm>
          <a:off x="2667000" y="1981200"/>
          <a:ext cx="6781800" cy="1112520"/>
        </p:xfrm>
        <a:graphic>
          <a:graphicData uri="http://schemas.openxmlformats.org/drawingml/2006/table">
            <a:tbl>
              <a:tblPr firstRow="1" bandRow="1">
                <a:tableStyleId>{5A111915-BE36-4E01-A7E5-04B1672EAD32}</a:tableStyleId>
              </a:tblPr>
              <a:tblGrid>
                <a:gridCol w="1130301">
                  <a:extLst>
                    <a:ext uri="{9D8B030D-6E8A-4147-A177-3AD203B41FA5}">
                      <a16:colId xmlns:a16="http://schemas.microsoft.com/office/drawing/2014/main" val="20000"/>
                    </a:ext>
                  </a:extLst>
                </a:gridCol>
                <a:gridCol w="1004708">
                  <a:extLst>
                    <a:ext uri="{9D8B030D-6E8A-4147-A177-3AD203B41FA5}">
                      <a16:colId xmlns:a16="http://schemas.microsoft.com/office/drawing/2014/main" val="20001"/>
                    </a:ext>
                  </a:extLst>
                </a:gridCol>
                <a:gridCol w="1130301">
                  <a:extLst>
                    <a:ext uri="{9D8B030D-6E8A-4147-A177-3AD203B41FA5}">
                      <a16:colId xmlns:a16="http://schemas.microsoft.com/office/drawing/2014/main" val="20002"/>
                    </a:ext>
                  </a:extLst>
                </a:gridCol>
                <a:gridCol w="1355256">
                  <a:extLst>
                    <a:ext uri="{9D8B030D-6E8A-4147-A177-3AD203B41FA5}">
                      <a16:colId xmlns:a16="http://schemas.microsoft.com/office/drawing/2014/main" val="20003"/>
                    </a:ext>
                  </a:extLst>
                </a:gridCol>
                <a:gridCol w="1030933">
                  <a:extLst>
                    <a:ext uri="{9D8B030D-6E8A-4147-A177-3AD203B41FA5}">
                      <a16:colId xmlns:a16="http://schemas.microsoft.com/office/drawing/2014/main" val="20004"/>
                    </a:ext>
                  </a:extLst>
                </a:gridCol>
                <a:gridCol w="1130301">
                  <a:extLst>
                    <a:ext uri="{9D8B030D-6E8A-4147-A177-3AD203B41FA5}">
                      <a16:colId xmlns:a16="http://schemas.microsoft.com/office/drawing/2014/main" val="20005"/>
                    </a:ext>
                  </a:extLst>
                </a:gridCol>
              </a:tblGrid>
              <a:tr h="370840">
                <a:tc>
                  <a:txBody>
                    <a:bodyPr/>
                    <a:lstStyle/>
                    <a:p>
                      <a:pPr algn="ctr"/>
                      <a:endParaRPr lang="en-US" dirty="0"/>
                    </a:p>
                  </a:txBody>
                  <a:tcPr marL="61518" marR="61518"/>
                </a:tc>
                <a:tc>
                  <a:txBody>
                    <a:bodyPr/>
                    <a:lstStyle/>
                    <a:p>
                      <a:pPr algn="ctr"/>
                      <a:r>
                        <a:rPr lang="en-US" dirty="0"/>
                        <a:t>Monday</a:t>
                      </a:r>
                    </a:p>
                  </a:txBody>
                  <a:tcPr marL="61518" marR="61518"/>
                </a:tc>
                <a:tc>
                  <a:txBody>
                    <a:bodyPr/>
                    <a:lstStyle/>
                    <a:p>
                      <a:pPr algn="ctr"/>
                      <a:r>
                        <a:rPr lang="en-US" dirty="0"/>
                        <a:t>Tuesday</a:t>
                      </a:r>
                    </a:p>
                  </a:txBody>
                  <a:tcPr marL="61518" marR="61518"/>
                </a:tc>
                <a:tc>
                  <a:txBody>
                    <a:bodyPr/>
                    <a:lstStyle/>
                    <a:p>
                      <a:pPr algn="ctr"/>
                      <a:r>
                        <a:rPr lang="en-US" dirty="0"/>
                        <a:t>Wednesday</a:t>
                      </a:r>
                    </a:p>
                  </a:txBody>
                  <a:tcPr marL="61518" marR="61518"/>
                </a:tc>
                <a:tc>
                  <a:txBody>
                    <a:bodyPr/>
                    <a:lstStyle/>
                    <a:p>
                      <a:pPr algn="ctr"/>
                      <a:r>
                        <a:rPr lang="en-US" dirty="0"/>
                        <a:t>Thursday</a:t>
                      </a:r>
                    </a:p>
                  </a:txBody>
                  <a:tcPr marL="61518" marR="61518"/>
                </a:tc>
                <a:tc>
                  <a:txBody>
                    <a:bodyPr/>
                    <a:lstStyle/>
                    <a:p>
                      <a:pPr algn="ctr"/>
                      <a:r>
                        <a:rPr lang="en-US" dirty="0"/>
                        <a:t>Friday</a:t>
                      </a:r>
                    </a:p>
                  </a:txBody>
                  <a:tcPr marL="61518" marR="61518"/>
                </a:tc>
                <a:extLst>
                  <a:ext uri="{0D108BD9-81ED-4DB2-BD59-A6C34878D82A}">
                    <a16:rowId xmlns:a16="http://schemas.microsoft.com/office/drawing/2014/main" val="10000"/>
                  </a:ext>
                </a:extLst>
              </a:tr>
              <a:tr h="370840">
                <a:tc>
                  <a:txBody>
                    <a:bodyPr/>
                    <a:lstStyle/>
                    <a:p>
                      <a:r>
                        <a:rPr lang="en-US" dirty="0"/>
                        <a:t>Start</a:t>
                      </a:r>
                    </a:p>
                  </a:txBody>
                  <a:tcPr marL="61518" marR="61518"/>
                </a:tc>
                <a:tc>
                  <a:txBody>
                    <a:bodyPr/>
                    <a:lstStyle/>
                    <a:p>
                      <a:pPr algn="ctr"/>
                      <a:r>
                        <a:rPr lang="en-US" dirty="0"/>
                        <a:t>10</a:t>
                      </a:r>
                    </a:p>
                  </a:txBody>
                  <a:tcPr marL="61518" marR="61518"/>
                </a:tc>
                <a:tc>
                  <a:txBody>
                    <a:bodyPr/>
                    <a:lstStyle/>
                    <a:p>
                      <a:pPr algn="ctr"/>
                      <a:r>
                        <a:rPr lang="en-US" dirty="0"/>
                        <a:t>1</a:t>
                      </a:r>
                    </a:p>
                  </a:txBody>
                  <a:tcPr marL="61518" marR="61518"/>
                </a:tc>
                <a:tc>
                  <a:txBody>
                    <a:bodyPr/>
                    <a:lstStyle/>
                    <a:p>
                      <a:pPr algn="ctr"/>
                      <a:r>
                        <a:rPr lang="en-US" dirty="0"/>
                        <a:t>9</a:t>
                      </a:r>
                    </a:p>
                  </a:txBody>
                  <a:tcPr marL="61518" marR="61518"/>
                </a:tc>
                <a:tc>
                  <a:txBody>
                    <a:bodyPr/>
                    <a:lstStyle/>
                    <a:p>
                      <a:pPr algn="ctr"/>
                      <a:r>
                        <a:rPr lang="en-US" dirty="0"/>
                        <a:t>3</a:t>
                      </a:r>
                    </a:p>
                  </a:txBody>
                  <a:tcPr marL="61518" marR="61518"/>
                </a:tc>
                <a:tc>
                  <a:txBody>
                    <a:bodyPr/>
                    <a:lstStyle/>
                    <a:p>
                      <a:pPr algn="ctr"/>
                      <a:r>
                        <a:rPr lang="en-US" dirty="0"/>
                        <a:t>11</a:t>
                      </a:r>
                    </a:p>
                  </a:txBody>
                  <a:tcPr marL="61518" marR="61518"/>
                </a:tc>
                <a:extLst>
                  <a:ext uri="{0D108BD9-81ED-4DB2-BD59-A6C34878D82A}">
                    <a16:rowId xmlns:a16="http://schemas.microsoft.com/office/drawing/2014/main" val="10001"/>
                  </a:ext>
                </a:extLst>
              </a:tr>
              <a:tr h="370840">
                <a:tc>
                  <a:txBody>
                    <a:bodyPr/>
                    <a:lstStyle/>
                    <a:p>
                      <a:r>
                        <a:rPr lang="en-US" dirty="0"/>
                        <a:t>End</a:t>
                      </a:r>
                    </a:p>
                  </a:txBody>
                  <a:tcPr marL="61518" marR="61518"/>
                </a:tc>
                <a:tc>
                  <a:txBody>
                    <a:bodyPr/>
                    <a:lstStyle/>
                    <a:p>
                      <a:pPr algn="ctr"/>
                      <a:r>
                        <a:rPr lang="en-US" dirty="0"/>
                        <a:t>11</a:t>
                      </a:r>
                    </a:p>
                  </a:txBody>
                  <a:tcPr marL="61518" marR="61518"/>
                </a:tc>
                <a:tc>
                  <a:txBody>
                    <a:bodyPr/>
                    <a:lstStyle/>
                    <a:p>
                      <a:pPr algn="ctr"/>
                      <a:r>
                        <a:rPr lang="en-US" dirty="0"/>
                        <a:t>3</a:t>
                      </a:r>
                    </a:p>
                  </a:txBody>
                  <a:tcPr marL="61518" marR="61518"/>
                </a:tc>
                <a:tc>
                  <a:txBody>
                    <a:bodyPr/>
                    <a:lstStyle/>
                    <a:p>
                      <a:pPr algn="ctr"/>
                      <a:r>
                        <a:rPr lang="en-US" dirty="0"/>
                        <a:t>10</a:t>
                      </a:r>
                    </a:p>
                  </a:txBody>
                  <a:tcPr marL="61518" marR="61518"/>
                </a:tc>
                <a:tc>
                  <a:txBody>
                    <a:bodyPr/>
                    <a:lstStyle/>
                    <a:p>
                      <a:pPr algn="ctr"/>
                      <a:r>
                        <a:rPr lang="en-US" dirty="0"/>
                        <a:t>4</a:t>
                      </a:r>
                    </a:p>
                  </a:txBody>
                  <a:tcPr marL="61518" marR="61518"/>
                </a:tc>
                <a:tc>
                  <a:txBody>
                    <a:bodyPr/>
                    <a:lstStyle/>
                    <a:p>
                      <a:pPr algn="ctr"/>
                      <a:r>
                        <a:rPr lang="en-US" dirty="0"/>
                        <a:t>12</a:t>
                      </a:r>
                    </a:p>
                  </a:txBody>
                  <a:tcPr marL="61518" marR="61518"/>
                </a:tc>
                <a:extLst>
                  <a:ext uri="{0D108BD9-81ED-4DB2-BD59-A6C34878D82A}">
                    <a16:rowId xmlns:a16="http://schemas.microsoft.com/office/drawing/2014/main" val="10002"/>
                  </a:ext>
                </a:extLst>
              </a:tr>
            </a:tbl>
          </a:graphicData>
        </a:graphic>
      </p:graphicFrame>
      <p:graphicFrame>
        <p:nvGraphicFramePr>
          <p:cNvPr id="6" name="Table 5" descr="Hours Table - accessible version"/>
          <p:cNvGraphicFramePr>
            <a:graphicFrameLocks noGrp="1"/>
          </p:cNvGraphicFramePr>
          <p:nvPr>
            <p:extLst>
              <p:ext uri="{D42A27DB-BD31-4B8C-83A1-F6EECF244321}">
                <p14:modId xmlns:p14="http://schemas.microsoft.com/office/powerpoint/2010/main" val="775412119"/>
              </p:ext>
            </p:extLst>
          </p:nvPr>
        </p:nvGraphicFramePr>
        <p:xfrm>
          <a:off x="3886200" y="3429000"/>
          <a:ext cx="4343400" cy="2225040"/>
        </p:xfrm>
        <a:graphic>
          <a:graphicData uri="http://schemas.openxmlformats.org/drawingml/2006/table">
            <a:tbl>
              <a:tblPr firstRow="1" bandRow="1">
                <a:tableStyleId>{5A111915-BE36-4E01-A7E5-04B1672EAD32}</a:tableStyleId>
              </a:tblPr>
              <a:tblGrid>
                <a:gridCol w="1981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r>
                        <a:rPr lang="en-US" dirty="0"/>
                        <a:t>Day</a:t>
                      </a:r>
                    </a:p>
                  </a:txBody>
                  <a:tcPr/>
                </a:tc>
                <a:tc>
                  <a:txBody>
                    <a:bodyPr/>
                    <a:lstStyle/>
                    <a:p>
                      <a:pPr algn="ctr"/>
                      <a:r>
                        <a:rPr lang="en-US" dirty="0"/>
                        <a:t>Start</a:t>
                      </a:r>
                    </a:p>
                  </a:txBody>
                  <a:tcPr/>
                </a:tc>
                <a:tc>
                  <a:txBody>
                    <a:bodyPr/>
                    <a:lstStyle/>
                    <a:p>
                      <a:pPr algn="ctr"/>
                      <a:r>
                        <a:rPr lang="en-US" dirty="0"/>
                        <a:t>End</a:t>
                      </a:r>
                    </a:p>
                  </a:txBody>
                  <a:tcPr/>
                </a:tc>
                <a:extLst>
                  <a:ext uri="{0D108BD9-81ED-4DB2-BD59-A6C34878D82A}">
                    <a16:rowId xmlns:a16="http://schemas.microsoft.com/office/drawing/2014/main" val="10000"/>
                  </a:ext>
                </a:extLst>
              </a:tr>
              <a:tr h="370840">
                <a:tc>
                  <a:txBody>
                    <a:bodyPr/>
                    <a:lstStyle/>
                    <a:p>
                      <a:r>
                        <a:rPr lang="en-US" dirty="0"/>
                        <a:t>Monday</a:t>
                      </a:r>
                    </a:p>
                  </a:txBody>
                  <a:tcPr/>
                </a:tc>
                <a:tc>
                  <a:txBody>
                    <a:bodyPr/>
                    <a:lstStyle/>
                    <a:p>
                      <a:pPr algn="ctr"/>
                      <a:r>
                        <a:rPr lang="en-US" dirty="0"/>
                        <a:t>10</a:t>
                      </a:r>
                    </a:p>
                  </a:txBody>
                  <a:tcPr/>
                </a:tc>
                <a:tc>
                  <a:txBody>
                    <a:bodyPr/>
                    <a:lstStyle/>
                    <a:p>
                      <a:pPr algn="ctr"/>
                      <a:r>
                        <a:rPr lang="en-US" dirty="0"/>
                        <a:t>11</a:t>
                      </a:r>
                    </a:p>
                  </a:txBody>
                  <a:tcPr/>
                </a:tc>
                <a:extLst>
                  <a:ext uri="{0D108BD9-81ED-4DB2-BD59-A6C34878D82A}">
                    <a16:rowId xmlns:a16="http://schemas.microsoft.com/office/drawing/2014/main" val="10001"/>
                  </a:ext>
                </a:extLst>
              </a:tr>
              <a:tr h="370840">
                <a:tc>
                  <a:txBody>
                    <a:bodyPr/>
                    <a:lstStyle/>
                    <a:p>
                      <a:r>
                        <a:rPr lang="en-US" dirty="0"/>
                        <a:t>Tuesday</a:t>
                      </a:r>
                    </a:p>
                  </a:txBody>
                  <a:tcPr/>
                </a:tc>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10002"/>
                  </a:ext>
                </a:extLst>
              </a:tr>
              <a:tr h="370840">
                <a:tc>
                  <a:txBody>
                    <a:bodyPr/>
                    <a:lstStyle/>
                    <a:p>
                      <a:r>
                        <a:rPr lang="en-US" dirty="0"/>
                        <a:t>Wednesday</a:t>
                      </a:r>
                    </a:p>
                  </a:txBody>
                  <a:tcPr/>
                </a:tc>
                <a:tc>
                  <a:txBody>
                    <a:bodyPr/>
                    <a:lstStyle/>
                    <a:p>
                      <a:pPr algn="ctr"/>
                      <a:r>
                        <a:rPr lang="en-US" dirty="0"/>
                        <a:t>9</a:t>
                      </a:r>
                    </a:p>
                  </a:txBody>
                  <a:tcPr/>
                </a:tc>
                <a:tc>
                  <a:txBody>
                    <a:bodyPr/>
                    <a:lstStyle/>
                    <a:p>
                      <a:pPr algn="ctr"/>
                      <a:r>
                        <a:rPr lang="en-US" dirty="0"/>
                        <a:t>10</a:t>
                      </a:r>
                    </a:p>
                  </a:txBody>
                  <a:tcPr/>
                </a:tc>
                <a:extLst>
                  <a:ext uri="{0D108BD9-81ED-4DB2-BD59-A6C34878D82A}">
                    <a16:rowId xmlns:a16="http://schemas.microsoft.com/office/drawing/2014/main" val="10003"/>
                  </a:ext>
                </a:extLst>
              </a:tr>
              <a:tr h="370840">
                <a:tc>
                  <a:txBody>
                    <a:bodyPr/>
                    <a:lstStyle/>
                    <a:p>
                      <a:r>
                        <a:rPr lang="en-US" dirty="0"/>
                        <a:t>Thursday</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10004"/>
                  </a:ext>
                </a:extLst>
              </a:tr>
              <a:tr h="370840">
                <a:tc>
                  <a:txBody>
                    <a:bodyPr/>
                    <a:lstStyle/>
                    <a:p>
                      <a:r>
                        <a:rPr lang="en-US" dirty="0"/>
                        <a:t>Friday</a:t>
                      </a:r>
                    </a:p>
                  </a:txBody>
                  <a:tcPr/>
                </a:tc>
                <a:tc>
                  <a:txBody>
                    <a:bodyPr/>
                    <a:lstStyle/>
                    <a:p>
                      <a:pPr algn="ctr"/>
                      <a:r>
                        <a:rPr lang="en-US" dirty="0"/>
                        <a:t>11</a:t>
                      </a:r>
                    </a:p>
                  </a:txBody>
                  <a:tcPr/>
                </a:tc>
                <a:tc>
                  <a:txBody>
                    <a:bodyPr/>
                    <a:lstStyle/>
                    <a:p>
                      <a:pPr algn="ctr"/>
                      <a:r>
                        <a:rPr lang="en-US" dirty="0"/>
                        <a:t>12</a:t>
                      </a: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609600"/>
            <a:ext cx="7696200" cy="1143000"/>
          </a:xfrm>
        </p:spPr>
        <p:txBody>
          <a:bodyPr>
            <a:normAutofit/>
          </a:bodyPr>
          <a:lstStyle/>
          <a:p>
            <a:pPr marL="54864">
              <a:defRPr/>
            </a:pPr>
            <a:r>
              <a:rPr lang="en-US" dirty="0"/>
              <a:t>Best Practices for Tables</a:t>
            </a:r>
          </a:p>
        </p:txBody>
      </p:sp>
      <p:sp>
        <p:nvSpPr>
          <p:cNvPr id="2" name="Content Placeholder 1"/>
          <p:cNvSpPr>
            <a:spLocks noGrp="1"/>
          </p:cNvSpPr>
          <p:nvPr>
            <p:ph idx="1"/>
          </p:nvPr>
        </p:nvSpPr>
        <p:spPr/>
        <p:txBody>
          <a:bodyPr>
            <a:normAutofit/>
          </a:bodyPr>
          <a:lstStyle/>
          <a:p>
            <a:pPr>
              <a:spcAft>
                <a:spcPts val="600"/>
              </a:spcAft>
            </a:pPr>
            <a:r>
              <a:rPr lang="en-US" dirty="0"/>
              <a:t>Keep tables simple</a:t>
            </a:r>
          </a:p>
          <a:p>
            <a:pPr>
              <a:spcAft>
                <a:spcPts val="600"/>
              </a:spcAft>
            </a:pPr>
            <a:r>
              <a:rPr lang="en-US" dirty="0"/>
              <a:t>Avoid nested tables</a:t>
            </a:r>
          </a:p>
          <a:p>
            <a:pPr>
              <a:spcAft>
                <a:spcPts val="600"/>
              </a:spcAft>
            </a:pPr>
            <a:r>
              <a:rPr lang="en-US" dirty="0"/>
              <a:t>Avoid splitting or merging cells</a:t>
            </a:r>
          </a:p>
          <a:p>
            <a:pPr>
              <a:spcAft>
                <a:spcPts val="600"/>
              </a:spcAft>
            </a:pPr>
            <a:r>
              <a:rPr lang="en-US" dirty="0"/>
              <a:t>Keep heading labels short and descriptive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D5: Color Contrast </a:t>
            </a:r>
          </a:p>
        </p:txBody>
      </p:sp>
      <p:sp>
        <p:nvSpPr>
          <p:cNvPr id="3" name="Content Placeholder 2"/>
          <p:cNvSpPr>
            <a:spLocks noGrp="1"/>
          </p:cNvSpPr>
          <p:nvPr>
            <p:ph idx="1"/>
          </p:nvPr>
        </p:nvSpPr>
        <p:spPr/>
        <p:txBody>
          <a:bodyPr/>
          <a:lstStyle/>
          <a:p>
            <a:pPr marL="0" indent="0">
              <a:buNone/>
            </a:pPr>
            <a:r>
              <a:rPr lang="en-US" dirty="0"/>
              <a:t>There is sufficient color contrast between the foreground text and background to avoid difficulties for students with low vision.</a:t>
            </a:r>
          </a:p>
        </p:txBody>
      </p:sp>
      <p:pic>
        <p:nvPicPr>
          <p:cNvPr id="4" name="Picture 3" descr="examples of good and bad contrast"/>
          <p:cNvPicPr>
            <a:picLocks noChangeAspect="1"/>
          </p:cNvPicPr>
          <p:nvPr/>
        </p:nvPicPr>
        <p:blipFill>
          <a:blip r:embed="rId3" cstate="print"/>
          <a:stretch>
            <a:fillRect/>
          </a:stretch>
        </p:blipFill>
        <p:spPr>
          <a:xfrm>
            <a:off x="4024571" y="3124200"/>
            <a:ext cx="4142857" cy="28190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D6: Color and Meaning </a:t>
            </a:r>
          </a:p>
        </p:txBody>
      </p:sp>
      <p:sp>
        <p:nvSpPr>
          <p:cNvPr id="3" name="Content Placeholder 2"/>
          <p:cNvSpPr>
            <a:spLocks noGrp="1"/>
          </p:cNvSpPr>
          <p:nvPr>
            <p:ph idx="1"/>
          </p:nvPr>
        </p:nvSpPr>
        <p:spPr/>
        <p:txBody>
          <a:bodyPr/>
          <a:lstStyle/>
          <a:p>
            <a:pPr marL="0" indent="0">
              <a:buNone/>
            </a:pPr>
            <a:r>
              <a:rPr lang="en-US" dirty="0"/>
              <a:t>Color is not used as the only means of conveying information, adding emphasis, indicting action, or otherwise distinguishing a visual element.</a:t>
            </a:r>
          </a:p>
        </p:txBody>
      </p:sp>
      <p:pic>
        <p:nvPicPr>
          <p:cNvPr id="7" name="Picture 6" descr="decorative colors&#10;"/>
          <p:cNvPicPr>
            <a:picLocks noChangeAspect="1"/>
          </p:cNvPicPr>
          <p:nvPr/>
        </p:nvPicPr>
        <p:blipFill>
          <a:blip r:embed="rId3"/>
          <a:stretch>
            <a:fillRect/>
          </a:stretch>
        </p:blipFill>
        <p:spPr>
          <a:xfrm>
            <a:off x="0" y="3429000"/>
            <a:ext cx="12192000" cy="50435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Inaccessible Example</a:t>
            </a:r>
          </a:p>
        </p:txBody>
      </p:sp>
      <p:pic>
        <p:nvPicPr>
          <p:cNvPr id="1026" name="Picture 2" descr="example using only col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5286"/>
          <a:stretch/>
        </p:blipFill>
        <p:spPr bwMode="auto">
          <a:xfrm>
            <a:off x="3764280" y="2107403"/>
            <a:ext cx="4663440" cy="2643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How it looks to someone who is color blind</a:t>
            </a:r>
          </a:p>
        </p:txBody>
      </p:sp>
      <p:pic>
        <p:nvPicPr>
          <p:cNvPr id="4" name="Picture 3" descr="original image"/>
          <p:cNvPicPr>
            <a:picLocks noChangeAspect="1"/>
          </p:cNvPicPr>
          <p:nvPr/>
        </p:nvPicPr>
        <p:blipFill>
          <a:blip r:embed="rId3"/>
          <a:stretch>
            <a:fillRect/>
          </a:stretch>
        </p:blipFill>
        <p:spPr>
          <a:xfrm>
            <a:off x="2798368" y="2327398"/>
            <a:ext cx="2688033" cy="2203205"/>
          </a:xfrm>
          <a:prstGeom prst="rect">
            <a:avLst/>
          </a:prstGeom>
        </p:spPr>
      </p:pic>
      <p:pic>
        <p:nvPicPr>
          <p:cNvPr id="6" name="Picture 5" descr="Protanope simulation"/>
          <p:cNvPicPr>
            <a:picLocks noChangeAspect="1"/>
          </p:cNvPicPr>
          <p:nvPr/>
        </p:nvPicPr>
        <p:blipFill>
          <a:blip r:embed="rId4"/>
          <a:stretch>
            <a:fillRect/>
          </a:stretch>
        </p:blipFill>
        <p:spPr>
          <a:xfrm>
            <a:off x="6705600" y="2327398"/>
            <a:ext cx="2810774" cy="22032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Accessible Example</a:t>
            </a:r>
          </a:p>
        </p:txBody>
      </p:sp>
      <p:pic>
        <p:nvPicPr>
          <p:cNvPr id="3074" name="Picture 2" descr="example using color and an asterisk"/>
          <p:cNvPicPr>
            <a:picLocks noChangeAspect="1" noChangeArrowheads="1"/>
          </p:cNvPicPr>
          <p:nvPr/>
        </p:nvPicPr>
        <p:blipFill>
          <a:blip r:embed="rId3" cstate="print"/>
          <a:srcRect/>
          <a:stretch>
            <a:fillRect/>
          </a:stretch>
        </p:blipFill>
        <p:spPr bwMode="auto">
          <a:xfrm>
            <a:off x="3762375" y="2143125"/>
            <a:ext cx="4667250" cy="2571750"/>
          </a:xfrm>
          <a:prstGeom prst="rect">
            <a:avLst/>
          </a:prstGeom>
          <a:noFill/>
          <a:ln w="9525">
            <a:noFill/>
            <a:miter lim="800000"/>
            <a:headEnd/>
            <a:tailEnd/>
          </a:ln>
        </p:spPr>
      </p:pic>
    </p:spTree>
    <p:extLst>
      <p:ext uri="{BB962C8B-B14F-4D97-AF65-F5344CB8AC3E}">
        <p14:creationId xmlns:p14="http://schemas.microsoft.com/office/powerpoint/2010/main" val="125640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Map Example</a:t>
            </a:r>
          </a:p>
        </p:txBody>
      </p:sp>
      <p:pic>
        <p:nvPicPr>
          <p:cNvPr id="5" name="Picture 3" descr="Visicheck result showing how different an image looks to someone who is color blind."/>
          <p:cNvPicPr>
            <a:picLocks noChangeAspect="1" noChangeArrowheads="1"/>
          </p:cNvPicPr>
          <p:nvPr/>
        </p:nvPicPr>
        <p:blipFill>
          <a:blip r:embed="rId3" cstate="print"/>
          <a:srcRect t="11429"/>
          <a:stretch>
            <a:fillRect/>
          </a:stretch>
        </p:blipFill>
        <p:spPr bwMode="auto">
          <a:xfrm>
            <a:off x="2331769" y="2035747"/>
            <a:ext cx="7528465" cy="371574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D7: Images </a:t>
            </a:r>
          </a:p>
        </p:txBody>
      </p:sp>
      <p:sp>
        <p:nvSpPr>
          <p:cNvPr id="3" name="Content Placeholder 2"/>
          <p:cNvSpPr>
            <a:spLocks noGrp="1"/>
          </p:cNvSpPr>
          <p:nvPr>
            <p:ph idx="1"/>
          </p:nvPr>
        </p:nvSpPr>
        <p:spPr/>
        <p:txBody>
          <a:bodyPr/>
          <a:lstStyle/>
          <a:p>
            <a:pPr marL="0" indent="0">
              <a:buNone/>
            </a:pPr>
            <a:r>
              <a:rPr lang="en-US" dirty="0"/>
              <a:t>All images have appropriate alternative text, either explaining instructional value or indicating the image is decorative. Alternative text does not contain “image of”, “picture of” or file extension (e.g., “.jpg”).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ED9F-0E99-4B7B-94CD-45F754DE0BF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41966F4-84E0-48E0-9884-2FADA958C5BE}"/>
              </a:ext>
            </a:extLst>
          </p:cNvPr>
          <p:cNvSpPr>
            <a:spLocks noGrp="1"/>
          </p:cNvSpPr>
          <p:nvPr>
            <p:ph idx="1"/>
          </p:nvPr>
        </p:nvSpPr>
        <p:spPr/>
        <p:txBody>
          <a:bodyPr/>
          <a:lstStyle/>
          <a:p>
            <a:r>
              <a:rPr lang="en-US" dirty="0"/>
              <a:t>OEI Rubric:</a:t>
            </a:r>
            <a:br>
              <a:rPr lang="en-US" dirty="0"/>
            </a:br>
            <a:r>
              <a:rPr lang="en-US" dirty="0">
                <a:hlinkClick r:id="rId2"/>
              </a:rPr>
              <a:t>http://bit.ly/oei-rubric</a:t>
            </a:r>
            <a:br>
              <a:rPr lang="en-US" dirty="0"/>
            </a:br>
            <a:endParaRPr lang="en-US" dirty="0"/>
          </a:p>
          <a:p>
            <a:r>
              <a:rPr lang="en-US" dirty="0"/>
              <a:t>CC Faculty Canvas Resources Accessibility Module:</a:t>
            </a:r>
            <a:br>
              <a:rPr lang="en-US" dirty="0"/>
            </a:br>
            <a:r>
              <a:rPr lang="en-US" dirty="0">
                <a:hlinkClick r:id="rId3"/>
              </a:rPr>
              <a:t>https://gcccd.instructure.com/courses/10582</a:t>
            </a:r>
            <a:endParaRPr lang="en-US" dirty="0"/>
          </a:p>
          <a:p>
            <a:endParaRPr lang="en-US" dirty="0"/>
          </a:p>
          <a:p>
            <a:r>
              <a:rPr lang="en-US" dirty="0"/>
              <a:t>Example Syllabi:</a:t>
            </a:r>
            <a:br>
              <a:rPr lang="en-US" dirty="0"/>
            </a:br>
            <a:r>
              <a:rPr lang="en-US" dirty="0">
                <a:hlinkClick r:id="rId4"/>
              </a:rPr>
              <a:t>https://www.cuyamaca.edu/faculty-staff/example-syllabi.aspx</a:t>
            </a: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7317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CDEF63-43A6-4A68-B242-E5AFE39F9455}"/>
              </a:ext>
            </a:extLst>
          </p:cNvPr>
          <p:cNvSpPr>
            <a:spLocks noGrp="1"/>
          </p:cNvSpPr>
          <p:nvPr>
            <p:ph type="title"/>
          </p:nvPr>
        </p:nvSpPr>
        <p:spPr/>
        <p:txBody>
          <a:bodyPr>
            <a:normAutofit/>
          </a:bodyPr>
          <a:lstStyle/>
          <a:p>
            <a:pPr algn="ctr"/>
            <a:r>
              <a:rPr lang="en-US" dirty="0"/>
              <a:t>Screen Reader User's Experience with Images</a:t>
            </a:r>
            <a:br>
              <a:rPr lang="en-US" dirty="0"/>
            </a:br>
            <a:endParaRPr lang="en-US" dirty="0"/>
          </a:p>
        </p:txBody>
      </p:sp>
      <p:sp>
        <p:nvSpPr>
          <p:cNvPr id="7" name="TextBox 6">
            <a:extLst>
              <a:ext uri="{FF2B5EF4-FFF2-40B4-BE49-F238E27FC236}">
                <a16:creationId xmlns:a16="http://schemas.microsoft.com/office/drawing/2014/main" id="{769A4776-A154-4DCA-8749-BE99549FEA69}"/>
              </a:ext>
            </a:extLst>
          </p:cNvPr>
          <p:cNvSpPr txBox="1"/>
          <p:nvPr/>
        </p:nvSpPr>
        <p:spPr>
          <a:xfrm>
            <a:off x="3048000" y="4844146"/>
            <a:ext cx="6096000" cy="646331"/>
          </a:xfrm>
          <a:prstGeom prst="rect">
            <a:avLst/>
          </a:prstGeom>
          <a:noFill/>
        </p:spPr>
        <p:txBody>
          <a:bodyPr wrap="square" rtlCol="0">
            <a:spAutoFit/>
          </a:bodyPr>
          <a:lstStyle/>
          <a:p>
            <a:pPr algn="ctr"/>
            <a:r>
              <a:rPr lang="en-US" dirty="0">
                <a:hlinkClick r:id="rId2" tooltip="Screen Reader User's Experience using MS Word"/>
              </a:rPr>
              <a:t>https://youtu.be/D8XFkGMF0sw?t=115</a:t>
            </a:r>
            <a:endParaRPr lang="en-US" dirty="0"/>
          </a:p>
          <a:p>
            <a:pPr algn="ctr"/>
            <a:endParaRPr lang="en-US" dirty="0"/>
          </a:p>
        </p:txBody>
      </p:sp>
      <p:sp>
        <p:nvSpPr>
          <p:cNvPr id="2" name="Content Placeholder 1">
            <a:extLst>
              <a:ext uri="{FF2B5EF4-FFF2-40B4-BE49-F238E27FC236}">
                <a16:creationId xmlns:a16="http://schemas.microsoft.com/office/drawing/2014/main" id="{B88104F4-10D9-4138-A472-C8B4ACD822B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768488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age Examples"/>
          <p:cNvSpPr>
            <a:spLocks noGrp="1"/>
          </p:cNvSpPr>
          <p:nvPr>
            <p:ph type="title"/>
          </p:nvPr>
        </p:nvSpPr>
        <p:spPr>
          <a:xfrm>
            <a:off x="2629228" y="304801"/>
            <a:ext cx="6965245" cy="1202485"/>
          </a:xfrm>
        </p:spPr>
        <p:txBody>
          <a:bodyPr>
            <a:normAutofit/>
          </a:bodyPr>
          <a:lstStyle/>
          <a:p>
            <a:r>
              <a:rPr lang="en-US" dirty="0"/>
              <a:t>Image Examples</a:t>
            </a:r>
          </a:p>
        </p:txBody>
      </p:sp>
      <p:pic>
        <p:nvPicPr>
          <p:cNvPr id="4" name="Content Placeholder 3" descr="Cuyamaca College Logo"/>
          <p:cNvPicPr>
            <a:picLocks noGrp="1" noChangeAspect="1"/>
          </p:cNvPicPr>
          <p:nvPr>
            <p:ph idx="1"/>
          </p:nvPr>
        </p:nvPicPr>
        <p:blipFill>
          <a:blip r:embed="rId3" cstate="print"/>
          <a:stretch>
            <a:fillRect/>
          </a:stretch>
        </p:blipFill>
        <p:spPr>
          <a:xfrm>
            <a:off x="2867352" y="1647826"/>
            <a:ext cx="2381250" cy="409575"/>
          </a:xfrm>
        </p:spPr>
      </p:pic>
      <p:pic>
        <p:nvPicPr>
          <p:cNvPr id="9" name="Picture 8" descr="map example&#10;"/>
          <p:cNvPicPr>
            <a:picLocks noChangeAspect="1"/>
          </p:cNvPicPr>
          <p:nvPr/>
        </p:nvPicPr>
        <p:blipFill>
          <a:blip r:embed="rId4" cstate="print"/>
          <a:stretch>
            <a:fillRect/>
          </a:stretch>
        </p:blipFill>
        <p:spPr>
          <a:xfrm>
            <a:off x="3343602" y="2231283"/>
            <a:ext cx="1428750" cy="1562100"/>
          </a:xfrm>
          <a:prstGeom prst="rect">
            <a:avLst/>
          </a:prstGeom>
        </p:spPr>
      </p:pic>
      <p:pic>
        <p:nvPicPr>
          <p:cNvPr id="5" name="Picture 4" descr="Science Building example"/>
          <p:cNvPicPr>
            <a:picLocks noChangeAspect="1"/>
          </p:cNvPicPr>
          <p:nvPr/>
        </p:nvPicPr>
        <p:blipFill>
          <a:blip r:embed="rId5" cstate="print"/>
          <a:stretch>
            <a:fillRect/>
          </a:stretch>
        </p:blipFill>
        <p:spPr>
          <a:xfrm>
            <a:off x="2629227" y="4190565"/>
            <a:ext cx="2857500" cy="1905000"/>
          </a:xfrm>
          <a:prstGeom prst="rect">
            <a:avLst/>
          </a:prstGeom>
        </p:spPr>
      </p:pic>
      <p:pic>
        <p:nvPicPr>
          <p:cNvPr id="7" name="Picture 6" descr="Cuyamaca College Bookstore t-shirt example"/>
          <p:cNvPicPr>
            <a:picLocks noChangeAspect="1"/>
          </p:cNvPicPr>
          <p:nvPr/>
        </p:nvPicPr>
        <p:blipFill>
          <a:blip r:embed="rId6" cstate="print"/>
          <a:stretch>
            <a:fillRect/>
          </a:stretch>
        </p:blipFill>
        <p:spPr>
          <a:xfrm>
            <a:off x="7173849" y="1578864"/>
            <a:ext cx="1216152" cy="1088136"/>
          </a:xfrm>
          <a:prstGeom prst="rect">
            <a:avLst/>
          </a:prstGeom>
        </p:spPr>
      </p:pic>
      <p:pic>
        <p:nvPicPr>
          <p:cNvPr id="2051" name="Picture 3" descr="decorative image exampl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555" b="81168"/>
          <a:stretch/>
        </p:blipFill>
        <p:spPr bwMode="auto">
          <a:xfrm>
            <a:off x="5638800" y="2776878"/>
            <a:ext cx="4286250" cy="19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Anatomy of a knee joint illustration"/>
          <p:cNvPicPr>
            <a:picLocks noChangeAspect="1" noChangeArrowheads="1"/>
          </p:cNvPicPr>
          <p:nvPr/>
        </p:nvPicPr>
        <p:blipFill>
          <a:blip r:embed="rId8" cstate="print"/>
          <a:srcRect/>
          <a:stretch>
            <a:fillRect/>
          </a:stretch>
        </p:blipFill>
        <p:spPr bwMode="auto">
          <a:xfrm>
            <a:off x="6334601" y="3151090"/>
            <a:ext cx="2894648" cy="2966247"/>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D8: Reading Order </a:t>
            </a:r>
          </a:p>
        </p:txBody>
      </p:sp>
      <p:sp>
        <p:nvSpPr>
          <p:cNvPr id="3" name="Content Placeholder 2"/>
          <p:cNvSpPr>
            <a:spLocks noGrp="1"/>
          </p:cNvSpPr>
          <p:nvPr>
            <p:ph idx="1"/>
          </p:nvPr>
        </p:nvSpPr>
        <p:spPr/>
        <p:txBody>
          <a:bodyPr/>
          <a:lstStyle/>
          <a:p>
            <a:pPr marL="0" indent="0">
              <a:buNone/>
            </a:pPr>
            <a:r>
              <a:rPr lang="en-US" dirty="0"/>
              <a:t>Reading order is correctly set so that content is presented in the proper sequence when using screen readers and other assistive technologies.</a:t>
            </a:r>
          </a:p>
        </p:txBody>
      </p:sp>
    </p:spTree>
    <p:extLst>
      <p:ext uri="{BB962C8B-B14F-4D97-AF65-F5344CB8AC3E}">
        <p14:creationId xmlns:p14="http://schemas.microsoft.com/office/powerpoint/2010/main" val="823431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D9: Slides </a:t>
            </a:r>
          </a:p>
        </p:txBody>
      </p:sp>
      <p:sp>
        <p:nvSpPr>
          <p:cNvPr id="3" name="Content Placeholder 2"/>
          <p:cNvSpPr>
            <a:spLocks noGrp="1"/>
          </p:cNvSpPr>
          <p:nvPr>
            <p:ph idx="1"/>
          </p:nvPr>
        </p:nvSpPr>
        <p:spPr/>
        <p:txBody>
          <a:bodyPr/>
          <a:lstStyle/>
          <a:p>
            <a:pPr marL="0" indent="0">
              <a:buNone/>
            </a:pPr>
            <a:r>
              <a:rPr lang="en-US" dirty="0"/>
              <a:t>Slides are created using built-in accessible slide layouts with each slide having a unique title. All text is visible in Outline View to be sure that it can be read by assistive technology.</a:t>
            </a:r>
          </a:p>
        </p:txBody>
      </p:sp>
    </p:spTree>
    <p:extLst>
      <p:ext uri="{BB962C8B-B14F-4D97-AF65-F5344CB8AC3E}">
        <p14:creationId xmlns:p14="http://schemas.microsoft.com/office/powerpoint/2010/main" val="3109770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D10: Spreadsheets </a:t>
            </a:r>
          </a:p>
        </p:txBody>
      </p:sp>
      <p:sp>
        <p:nvSpPr>
          <p:cNvPr id="3" name="Content Placeholder 2"/>
          <p:cNvSpPr>
            <a:spLocks noGrp="1"/>
          </p:cNvSpPr>
          <p:nvPr>
            <p:ph idx="1"/>
          </p:nvPr>
        </p:nvSpPr>
        <p:spPr/>
        <p:txBody>
          <a:bodyPr/>
          <a:lstStyle/>
          <a:p>
            <a:pPr marL="0" indent="0">
              <a:buNone/>
            </a:pPr>
            <a:r>
              <a:rPr lang="en-US" dirty="0"/>
              <a:t>Spreadsheets include labels for the rows and columns, detailed labels for charts, and are accompanied by textual descriptions that draw attention to key cells, trends, and totals.</a:t>
            </a:r>
          </a:p>
          <a:p>
            <a:pPr marL="0" indent="0">
              <a:buNone/>
            </a:pPr>
            <a:endParaRPr lang="en-US" dirty="0"/>
          </a:p>
          <a:p>
            <a:pPr marL="0" indent="0">
              <a:buNone/>
            </a:pPr>
            <a:r>
              <a:rPr lang="en-US" dirty="0">
                <a:hlinkClick r:id="rId2"/>
              </a:rPr>
              <a:t>Microsoft Excel Accessibility Instructions</a:t>
            </a:r>
            <a:endParaRPr lang="en-US" dirty="0"/>
          </a:p>
        </p:txBody>
      </p:sp>
    </p:spTree>
    <p:extLst>
      <p:ext uri="{BB962C8B-B14F-4D97-AF65-F5344CB8AC3E}">
        <p14:creationId xmlns:p14="http://schemas.microsoft.com/office/powerpoint/2010/main" val="801979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D11: Accessibility Checkers </a:t>
            </a:r>
          </a:p>
        </p:txBody>
      </p:sp>
      <p:sp>
        <p:nvSpPr>
          <p:cNvPr id="3" name="Content Placeholder 2"/>
          <p:cNvSpPr>
            <a:spLocks noGrp="1"/>
          </p:cNvSpPr>
          <p:nvPr>
            <p:ph idx="1"/>
          </p:nvPr>
        </p:nvSpPr>
        <p:spPr/>
        <p:txBody>
          <a:bodyPr/>
          <a:lstStyle/>
          <a:p>
            <a:pPr marL="0" indent="0">
              <a:buNone/>
            </a:pPr>
            <a:r>
              <a:rPr lang="en-US" dirty="0"/>
              <a:t>Files and content pages pass any built-in accessibility check available in the software.</a:t>
            </a:r>
          </a:p>
          <a:p>
            <a:pPr marL="0" indent="0">
              <a:buNone/>
            </a:pPr>
            <a:endParaRPr lang="en-US" dirty="0"/>
          </a:p>
          <a:p>
            <a:pPr marL="0" indent="0">
              <a:buNone/>
            </a:pPr>
            <a:r>
              <a:rPr lang="en-US" dirty="0"/>
              <a:t>Microsoft Office:</a:t>
            </a:r>
          </a:p>
          <a:p>
            <a:pPr marL="0" indent="0">
              <a:buNone/>
            </a:pPr>
            <a:r>
              <a:rPr lang="en-US" dirty="0"/>
              <a:t>File &gt; Info &gt; Check for Issues &gt; Check Accessibility</a:t>
            </a:r>
          </a:p>
          <a:p>
            <a:pPr marL="0" indent="0">
              <a:buNone/>
            </a:pPr>
            <a:endParaRPr lang="en-US" dirty="0"/>
          </a:p>
          <a:p>
            <a:pPr marL="0" indent="0">
              <a:buNone/>
            </a:pPr>
            <a:r>
              <a:rPr lang="en-US" dirty="0"/>
              <a:t>Adobe PDF</a:t>
            </a:r>
          </a:p>
          <a:p>
            <a:pPr marL="0" indent="0">
              <a:buNone/>
            </a:pPr>
            <a:r>
              <a:rPr lang="en-US" dirty="0"/>
              <a:t>Tools &gt; Accessibility &gt; Full Check</a:t>
            </a:r>
          </a:p>
        </p:txBody>
      </p:sp>
    </p:spTree>
    <p:extLst>
      <p:ext uri="{BB962C8B-B14F-4D97-AF65-F5344CB8AC3E}">
        <p14:creationId xmlns:p14="http://schemas.microsoft.com/office/powerpoint/2010/main" val="3474419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D12: Video </a:t>
            </a:r>
          </a:p>
        </p:txBody>
      </p:sp>
      <p:sp>
        <p:nvSpPr>
          <p:cNvPr id="3" name="Content Placeholder 2"/>
          <p:cNvSpPr>
            <a:spLocks noGrp="1"/>
          </p:cNvSpPr>
          <p:nvPr>
            <p:ph idx="1"/>
          </p:nvPr>
        </p:nvSpPr>
        <p:spPr/>
        <p:txBody>
          <a:bodyPr/>
          <a:lstStyle/>
          <a:p>
            <a:pPr marL="0" indent="0">
              <a:buNone/>
            </a:pPr>
            <a:r>
              <a:rPr lang="en-US" dirty="0"/>
              <a:t>All video must have accurate captions. If a video has no audio or instructionally relevant soundtrack, a note explaining that should accompany the video.</a:t>
            </a:r>
          </a:p>
          <a:p>
            <a:pPr marL="0" indent="0">
              <a:buNone/>
            </a:pPr>
            <a:endParaRPr lang="en-US" dirty="0"/>
          </a:p>
          <a:p>
            <a:pPr marL="0" indent="0">
              <a:buNone/>
            </a:pPr>
            <a:r>
              <a:rPr lang="en-US" dirty="0"/>
              <a:t>Captioning is available free via </a:t>
            </a:r>
            <a:r>
              <a:rPr lang="en-US" dirty="0">
                <a:hlinkClick r:id="rId3"/>
              </a:rPr>
              <a:t>3cmediasolutions.org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D13: Audio </a:t>
            </a:r>
          </a:p>
        </p:txBody>
      </p:sp>
      <p:sp>
        <p:nvSpPr>
          <p:cNvPr id="3" name="Content Placeholder 2"/>
          <p:cNvSpPr>
            <a:spLocks noGrp="1"/>
          </p:cNvSpPr>
          <p:nvPr>
            <p:ph idx="1"/>
          </p:nvPr>
        </p:nvSpPr>
        <p:spPr/>
        <p:txBody>
          <a:bodyPr/>
          <a:lstStyle/>
          <a:p>
            <a:pPr marL="0" indent="0">
              <a:buNone/>
            </a:pPr>
            <a:r>
              <a:rPr lang="en-US" dirty="0"/>
              <a:t>Audio files must be accompanied by complete and accurate transcripts.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D14: Flashing Content </a:t>
            </a:r>
          </a:p>
        </p:txBody>
      </p:sp>
      <p:sp>
        <p:nvSpPr>
          <p:cNvPr id="3" name="Content Placeholder 2"/>
          <p:cNvSpPr>
            <a:spLocks noGrp="1"/>
          </p:cNvSpPr>
          <p:nvPr>
            <p:ph idx="1"/>
          </p:nvPr>
        </p:nvSpPr>
        <p:spPr/>
        <p:txBody>
          <a:bodyPr/>
          <a:lstStyle/>
          <a:p>
            <a:pPr marL="0" indent="0">
              <a:buNone/>
            </a:pPr>
            <a:r>
              <a:rPr lang="en-US" dirty="0"/>
              <a:t>Blinking or flashing content, including gifs, should only be used if instructionally needed and not merely for decoration or emphasis. Flashing content must not flash more than three times in any one second period or exceed the general and red flash thresholds.</a:t>
            </a:r>
          </a:p>
        </p:txBody>
      </p:sp>
    </p:spTree>
    <p:extLst>
      <p:ext uri="{BB962C8B-B14F-4D97-AF65-F5344CB8AC3E}">
        <p14:creationId xmlns:p14="http://schemas.microsoft.com/office/powerpoint/2010/main" val="2396710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D15: Live Captions </a:t>
            </a:r>
          </a:p>
        </p:txBody>
      </p:sp>
      <p:sp>
        <p:nvSpPr>
          <p:cNvPr id="3" name="Content Placeholder 2"/>
          <p:cNvSpPr>
            <a:spLocks noGrp="1"/>
          </p:cNvSpPr>
          <p:nvPr>
            <p:ph idx="1"/>
          </p:nvPr>
        </p:nvSpPr>
        <p:spPr/>
        <p:txBody>
          <a:bodyPr/>
          <a:lstStyle/>
          <a:p>
            <a:pPr marL="0" indent="0">
              <a:buNone/>
            </a:pPr>
            <a:r>
              <a:rPr lang="en-US" dirty="0"/>
              <a:t>Live broadcast and synchronous video conferences must include a means for displaying synchronized captions if requested.</a:t>
            </a:r>
          </a:p>
          <a:p>
            <a:pPr marL="0" indent="0">
              <a:buNone/>
            </a:pPr>
            <a:endParaRPr lang="en-US" dirty="0"/>
          </a:p>
          <a:p>
            <a:pPr marL="0" indent="0">
              <a:buNone/>
            </a:pPr>
            <a:r>
              <a:rPr lang="en-US" dirty="0">
                <a:hlinkClick r:id="rId2"/>
              </a:rPr>
              <a:t>How to request live captioning for Zoom</a:t>
            </a:r>
            <a:r>
              <a:rPr lang="en-US" dirty="0"/>
              <a:t>.</a:t>
            </a:r>
          </a:p>
        </p:txBody>
      </p:sp>
    </p:spTree>
    <p:extLst>
      <p:ext uri="{BB962C8B-B14F-4D97-AF65-F5344CB8AC3E}">
        <p14:creationId xmlns:p14="http://schemas.microsoft.com/office/powerpoint/2010/main" val="127711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D1: Heading Styles</a:t>
            </a:r>
          </a:p>
        </p:txBody>
      </p:sp>
      <p:sp>
        <p:nvSpPr>
          <p:cNvPr id="5" name="Content Placeholder 4"/>
          <p:cNvSpPr>
            <a:spLocks noGrp="1"/>
          </p:cNvSpPr>
          <p:nvPr>
            <p:ph idx="1"/>
          </p:nvPr>
        </p:nvSpPr>
        <p:spPr/>
        <p:txBody>
          <a:bodyPr/>
          <a:lstStyle/>
          <a:p>
            <a:pPr marL="0" indent="0">
              <a:buNone/>
            </a:pPr>
            <a:r>
              <a:rPr lang="en-US" dirty="0"/>
              <a:t>Heading styles are consistently used to aid navigation through the course when using assistive technology. Heading levels (Heading 1, Heading 2, etc.) are used in correct order. Fonts, colors, and formats (bold, italics, etc.) are not used in lieu of heading styles.</a:t>
            </a:r>
          </a:p>
        </p:txBody>
      </p:sp>
    </p:spTree>
    <p:extLst>
      <p:ext uri="{BB962C8B-B14F-4D97-AF65-F5344CB8AC3E}">
        <p14:creationId xmlns:p14="http://schemas.microsoft.com/office/powerpoint/2010/main" val="2277320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D16: Auto-play </a:t>
            </a:r>
          </a:p>
        </p:txBody>
      </p:sp>
      <p:sp>
        <p:nvSpPr>
          <p:cNvPr id="3" name="Content Placeholder 2"/>
          <p:cNvSpPr>
            <a:spLocks noGrp="1"/>
          </p:cNvSpPr>
          <p:nvPr>
            <p:ph idx="1"/>
          </p:nvPr>
        </p:nvSpPr>
        <p:spPr/>
        <p:txBody>
          <a:bodyPr/>
          <a:lstStyle/>
          <a:p>
            <a:pPr marL="0" indent="0">
              <a:buNone/>
            </a:pPr>
            <a:r>
              <a:rPr lang="en-US" dirty="0"/>
              <a:t>Audio and video content should not be set to auto-play. If any audio on a web page does auto-play for more than three seconds, a mechanism must be available to pause, stop, and control the volume.</a:t>
            </a:r>
          </a:p>
        </p:txBody>
      </p:sp>
    </p:spTree>
    <p:extLst>
      <p:ext uri="{BB962C8B-B14F-4D97-AF65-F5344CB8AC3E}">
        <p14:creationId xmlns:p14="http://schemas.microsoft.com/office/powerpoint/2010/main" val="101781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use underline for links</a:t>
            </a:r>
          </a:p>
        </p:txBody>
      </p:sp>
      <p:sp>
        <p:nvSpPr>
          <p:cNvPr id="3" name="Content Placeholder 2"/>
          <p:cNvSpPr>
            <a:spLocks noGrp="1"/>
          </p:cNvSpPr>
          <p:nvPr>
            <p:ph idx="1"/>
          </p:nvPr>
        </p:nvSpPr>
        <p:spPr/>
        <p:txBody>
          <a:bodyPr/>
          <a:lstStyle/>
          <a:p>
            <a:pPr marL="0" indent="0">
              <a:buNone/>
            </a:pPr>
            <a:r>
              <a:rPr lang="en-US" dirty="0"/>
              <a:t>Do not use </a:t>
            </a:r>
            <a:r>
              <a:rPr lang="en-US" u="sng" dirty="0"/>
              <a:t>underline</a:t>
            </a:r>
            <a:r>
              <a:rPr lang="en-US" dirty="0"/>
              <a:t> for anything except links to files or pages. Use bold, italics, or color to emphasize text instead of underline.</a:t>
            </a:r>
          </a:p>
          <a:p>
            <a:pPr marL="0" indent="0">
              <a:buNone/>
            </a:pPr>
            <a:r>
              <a:rPr lang="en-US" dirty="0"/>
              <a:t>Book titles should be italicized.</a:t>
            </a:r>
          </a:p>
        </p:txBody>
      </p:sp>
    </p:spTree>
    <p:extLst>
      <p:ext uri="{BB962C8B-B14F-4D97-AF65-F5344CB8AC3E}">
        <p14:creationId xmlns:p14="http://schemas.microsoft.com/office/powerpoint/2010/main" val="4181734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Workshop Resources</a:t>
            </a:r>
          </a:p>
        </p:txBody>
      </p:sp>
      <p:sp>
        <p:nvSpPr>
          <p:cNvPr id="3" name="Content Placeholder 2"/>
          <p:cNvSpPr>
            <a:spLocks noGrp="1"/>
          </p:cNvSpPr>
          <p:nvPr>
            <p:ph idx="1"/>
          </p:nvPr>
        </p:nvSpPr>
        <p:spPr>
          <a:xfrm>
            <a:off x="842682" y="2057400"/>
            <a:ext cx="9901517" cy="3603812"/>
          </a:xfrm>
        </p:spPr>
        <p:txBody>
          <a:bodyPr/>
          <a:lstStyle/>
          <a:p>
            <a:pPr>
              <a:buNone/>
            </a:pPr>
            <a:r>
              <a:rPr lang="en-US" dirty="0"/>
              <a:t>Handouts and material for this workshop can be found at:</a:t>
            </a:r>
          </a:p>
          <a:p>
            <a:pPr>
              <a:buNone/>
            </a:pPr>
            <a:r>
              <a:rPr lang="en-US" dirty="0">
                <a:hlinkClick r:id="rId2" tooltip="Workshop Handouts"/>
              </a:rPr>
              <a:t>http://www.cuyamaca.edu/people/rhonda-bauerlein/workshops/accessibility-workshop.aspx</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CDEF63-43A6-4A68-B242-E5AFE39F9455}"/>
              </a:ext>
            </a:extLst>
          </p:cNvPr>
          <p:cNvSpPr>
            <a:spLocks noGrp="1"/>
          </p:cNvSpPr>
          <p:nvPr>
            <p:ph type="title"/>
          </p:nvPr>
        </p:nvSpPr>
        <p:spPr/>
        <p:txBody>
          <a:bodyPr>
            <a:normAutofit fontScale="90000"/>
          </a:bodyPr>
          <a:lstStyle/>
          <a:p>
            <a:pPr algn="ctr"/>
            <a:r>
              <a:rPr lang="en-US" dirty="0"/>
              <a:t>Screen Reader User's Experience using Headings</a:t>
            </a:r>
            <a:br>
              <a:rPr lang="en-US" dirty="0"/>
            </a:br>
            <a:endParaRPr lang="en-US" dirty="0"/>
          </a:p>
        </p:txBody>
      </p:sp>
      <p:sp>
        <p:nvSpPr>
          <p:cNvPr id="7" name="TextBox 6">
            <a:extLst>
              <a:ext uri="{FF2B5EF4-FFF2-40B4-BE49-F238E27FC236}">
                <a16:creationId xmlns:a16="http://schemas.microsoft.com/office/drawing/2014/main" id="{769A4776-A154-4DCA-8749-BE99549FEA69}"/>
              </a:ext>
            </a:extLst>
          </p:cNvPr>
          <p:cNvSpPr txBox="1"/>
          <p:nvPr/>
        </p:nvSpPr>
        <p:spPr>
          <a:xfrm>
            <a:off x="3048000" y="4844146"/>
            <a:ext cx="6096000" cy="646331"/>
          </a:xfrm>
          <a:prstGeom prst="rect">
            <a:avLst/>
          </a:prstGeom>
          <a:noFill/>
        </p:spPr>
        <p:txBody>
          <a:bodyPr wrap="square" rtlCol="0">
            <a:spAutoFit/>
          </a:bodyPr>
          <a:lstStyle/>
          <a:p>
            <a:pPr algn="ctr"/>
            <a:r>
              <a:rPr lang="en-US" dirty="0">
                <a:hlinkClick r:id="rId2" tooltip="Screen Reader User's Experience using MS Word"/>
              </a:rPr>
              <a:t>https://youtu.be/D8XFkGMF0sw</a:t>
            </a:r>
            <a:endParaRPr lang="en-US" dirty="0"/>
          </a:p>
          <a:p>
            <a:pPr algn="ctr"/>
            <a:endParaRPr lang="en-US" dirty="0"/>
          </a:p>
        </p:txBody>
      </p:sp>
    </p:spTree>
    <p:extLst>
      <p:ext uri="{BB962C8B-B14F-4D97-AF65-F5344CB8AC3E}">
        <p14:creationId xmlns:p14="http://schemas.microsoft.com/office/powerpoint/2010/main" val="231403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D2: Lists </a:t>
            </a:r>
          </a:p>
        </p:txBody>
      </p:sp>
      <p:sp>
        <p:nvSpPr>
          <p:cNvPr id="3" name="Content Placeholder 2"/>
          <p:cNvSpPr>
            <a:spLocks noGrp="1"/>
          </p:cNvSpPr>
          <p:nvPr>
            <p:ph idx="1"/>
          </p:nvPr>
        </p:nvSpPr>
        <p:spPr/>
        <p:txBody>
          <a:bodyPr/>
          <a:lstStyle/>
          <a:p>
            <a:pPr marL="0" indent="0">
              <a:buNone/>
            </a:pPr>
            <a:r>
              <a:rPr lang="en-US" dirty="0"/>
              <a:t>Lists are created using the bullet or numbered list tool instead of being formatted manually so that lists are recognized when using a screen reader.</a:t>
            </a:r>
          </a:p>
          <a:p>
            <a:endParaRPr lang="en-US" dirty="0"/>
          </a:p>
        </p:txBody>
      </p:sp>
    </p:spTree>
    <p:extLst>
      <p:ext uri="{BB962C8B-B14F-4D97-AF65-F5344CB8AC3E}">
        <p14:creationId xmlns:p14="http://schemas.microsoft.com/office/powerpoint/2010/main" val="359688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D3: Links </a:t>
            </a:r>
          </a:p>
        </p:txBody>
      </p:sp>
      <p:sp>
        <p:nvSpPr>
          <p:cNvPr id="3" name="Content Placeholder 2"/>
          <p:cNvSpPr>
            <a:spLocks noGrp="1"/>
          </p:cNvSpPr>
          <p:nvPr>
            <p:ph idx="1"/>
          </p:nvPr>
        </p:nvSpPr>
        <p:spPr/>
        <p:txBody>
          <a:bodyPr/>
          <a:lstStyle/>
          <a:p>
            <a:pPr marL="0" indent="0">
              <a:buNone/>
            </a:pPr>
            <a:r>
              <a:rPr lang="en-US" dirty="0"/>
              <a:t>Links are identified with meaningful and unique text in place of displaying the URL.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0789-45F7-4C12-BD8E-14A0DCA61995}"/>
              </a:ext>
            </a:extLst>
          </p:cNvPr>
          <p:cNvSpPr>
            <a:spLocks noGrp="1"/>
          </p:cNvSpPr>
          <p:nvPr>
            <p:ph type="title"/>
          </p:nvPr>
        </p:nvSpPr>
        <p:spPr/>
        <p:txBody>
          <a:bodyPr/>
          <a:lstStyle/>
          <a:p>
            <a:r>
              <a:rPr lang="en-US" dirty="0"/>
              <a:t>Screen Reader’s Experience with Links</a:t>
            </a:r>
          </a:p>
        </p:txBody>
      </p:sp>
      <p:sp>
        <p:nvSpPr>
          <p:cNvPr id="3" name="Content Placeholder 2">
            <a:extLst>
              <a:ext uri="{FF2B5EF4-FFF2-40B4-BE49-F238E27FC236}">
                <a16:creationId xmlns:a16="http://schemas.microsoft.com/office/drawing/2014/main" id="{8E741E5A-70AE-4997-8BB9-C7C9F9DF031A}"/>
              </a:ext>
            </a:extLst>
          </p:cNvPr>
          <p:cNvSpPr>
            <a:spLocks noGrp="1"/>
          </p:cNvSpPr>
          <p:nvPr>
            <p:ph idx="1"/>
          </p:nvPr>
        </p:nvSpPr>
        <p:spPr/>
        <p:txBody>
          <a:bodyPr/>
          <a:lstStyle/>
          <a:p>
            <a:pPr marL="0" indent="0">
              <a:buNone/>
            </a:pPr>
            <a:r>
              <a:rPr lang="en-US" dirty="0">
                <a:hlinkClick r:id="rId2"/>
              </a:rPr>
              <a:t>https://youtu.be/D8XFkGMF0sw?t=174</a:t>
            </a:r>
            <a:endParaRPr lang="en-US" dirty="0"/>
          </a:p>
          <a:p>
            <a:pPr marL="0" indent="0">
              <a:buNone/>
            </a:pPr>
            <a:endParaRPr lang="en-US" dirty="0"/>
          </a:p>
        </p:txBody>
      </p:sp>
    </p:spTree>
    <p:extLst>
      <p:ext uri="{BB962C8B-B14F-4D97-AF65-F5344CB8AC3E}">
        <p14:creationId xmlns:p14="http://schemas.microsoft.com/office/powerpoint/2010/main" val="72259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mage Examples"/>
          <p:cNvSpPr>
            <a:spLocks noGrp="1"/>
          </p:cNvSpPr>
          <p:nvPr>
            <p:ph type="title"/>
          </p:nvPr>
        </p:nvSpPr>
        <p:spPr>
          <a:xfrm>
            <a:off x="2629228" y="304800"/>
            <a:ext cx="6965245" cy="1371600"/>
          </a:xfrm>
        </p:spPr>
        <p:txBody>
          <a:bodyPr>
            <a:normAutofit/>
          </a:bodyPr>
          <a:lstStyle/>
          <a:p>
            <a:r>
              <a:rPr lang="en-US" dirty="0"/>
              <a:t>Link Examples</a:t>
            </a:r>
          </a:p>
        </p:txBody>
      </p:sp>
      <p:sp>
        <p:nvSpPr>
          <p:cNvPr id="3" name="Content Placeholder 2"/>
          <p:cNvSpPr>
            <a:spLocks noGrp="1"/>
          </p:cNvSpPr>
          <p:nvPr>
            <p:ph idx="1"/>
          </p:nvPr>
        </p:nvSpPr>
        <p:spPr>
          <a:xfrm>
            <a:off x="2667000" y="1981200"/>
            <a:ext cx="7239000" cy="4343400"/>
          </a:xfrm>
        </p:spPr>
        <p:txBody>
          <a:bodyPr>
            <a:normAutofit fontScale="92500" lnSpcReduction="20000"/>
          </a:bodyPr>
          <a:lstStyle/>
          <a:p>
            <a:pPr lvl="1"/>
            <a:r>
              <a:rPr lang="en-US" dirty="0"/>
              <a:t>Student/Faculty mentor program is available for qualifying students. </a:t>
            </a:r>
            <a:r>
              <a:rPr lang="en-US" dirty="0">
                <a:hlinkClick r:id="rId3"/>
              </a:rPr>
              <a:t>Click here</a:t>
            </a:r>
            <a:r>
              <a:rPr lang="en-US" dirty="0"/>
              <a:t> for more information. </a:t>
            </a:r>
            <a:br>
              <a:rPr lang="en-US" dirty="0"/>
            </a:br>
            <a:endParaRPr lang="en-US" dirty="0"/>
          </a:p>
          <a:p>
            <a:pPr lvl="1"/>
            <a:r>
              <a:rPr lang="en-US" dirty="0">
                <a:hlinkClick r:id="rId3"/>
              </a:rPr>
              <a:t>Student/Faculty mentor program</a:t>
            </a:r>
            <a:r>
              <a:rPr lang="en-US" dirty="0"/>
              <a:t> is available for qualifying students.</a:t>
            </a:r>
            <a:br>
              <a:rPr lang="en-US" dirty="0"/>
            </a:br>
            <a:br>
              <a:rPr lang="en-US" dirty="0"/>
            </a:br>
            <a:br>
              <a:rPr lang="en-US" dirty="0"/>
            </a:br>
            <a:endParaRPr lang="en-US" dirty="0"/>
          </a:p>
          <a:p>
            <a:pPr lvl="1"/>
            <a:endParaRPr lang="en-US" dirty="0"/>
          </a:p>
          <a:p>
            <a:pPr lvl="1"/>
            <a:endParaRPr lang="en-US" dirty="0"/>
          </a:p>
          <a:p>
            <a:pPr lvl="1"/>
            <a:r>
              <a:rPr lang="en-US" dirty="0">
                <a:hlinkClick r:id="rId3"/>
              </a:rPr>
              <a:t>Click here</a:t>
            </a:r>
            <a:r>
              <a:rPr lang="en-US" dirty="0"/>
              <a:t> to submit a survey and a chance to win a $200 gift certificate. </a:t>
            </a:r>
            <a:br>
              <a:rPr lang="en-US" dirty="0"/>
            </a:br>
            <a:endParaRPr lang="en-US" dirty="0"/>
          </a:p>
          <a:p>
            <a:pPr lvl="1"/>
            <a:r>
              <a:rPr lang="en-US" dirty="0">
                <a:hlinkClick r:id="rId3"/>
              </a:rPr>
              <a:t>Submit a Survey</a:t>
            </a:r>
            <a:r>
              <a:rPr lang="en-US" dirty="0"/>
              <a:t> for a chance to win a $200 gift certificate.</a:t>
            </a:r>
            <a:br>
              <a:rPr lang="en-US" dirty="0"/>
            </a:br>
            <a:endParaRPr lang="en-US" dirty="0"/>
          </a:p>
        </p:txBody>
      </p:sp>
      <p:pic>
        <p:nvPicPr>
          <p:cNvPr id="1027" name="Picture 3" descr="smiley face indicating correct answer"/>
          <p:cNvPicPr>
            <a:picLocks noChangeAspect="1" noChangeArrowheads="1"/>
          </p:cNvPicPr>
          <p:nvPr/>
        </p:nvPicPr>
        <p:blipFill>
          <a:blip r:embed="rId4" cstate="print"/>
          <a:srcRect/>
          <a:stretch>
            <a:fillRect/>
          </a:stretch>
        </p:blipFill>
        <p:spPr bwMode="auto">
          <a:xfrm>
            <a:off x="2133601" y="2598738"/>
            <a:ext cx="835025" cy="922338"/>
          </a:xfrm>
          <a:prstGeom prst="rect">
            <a:avLst/>
          </a:prstGeom>
          <a:noFill/>
        </p:spPr>
      </p:pic>
      <p:cxnSp>
        <p:nvCxnSpPr>
          <p:cNvPr id="6" name="Straight Connector 5" descr="decorative line"/>
          <p:cNvCxnSpPr/>
          <p:nvPr/>
        </p:nvCxnSpPr>
        <p:spPr>
          <a:xfrm>
            <a:off x="1524000" y="381000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smiley face indicating correct answer"/>
          <p:cNvPicPr>
            <a:picLocks noChangeAspect="1" noChangeArrowheads="1"/>
          </p:cNvPicPr>
          <p:nvPr/>
        </p:nvPicPr>
        <p:blipFill>
          <a:blip r:embed="rId5" cstate="print"/>
          <a:srcRect/>
          <a:stretch>
            <a:fillRect/>
          </a:stretch>
        </p:blipFill>
        <p:spPr bwMode="auto">
          <a:xfrm>
            <a:off x="2133601" y="4876801"/>
            <a:ext cx="987425" cy="849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6" presetClass="entr" presetSubtype="0" fill="hold" nodeType="afterEffect">
                                  <p:stCondLst>
                                    <p:cond delay="500"/>
                                  </p:stCondLst>
                                  <p:childTnLst>
                                    <p:set>
                                      <p:cBhvr>
                                        <p:cTn id="13" dur="1" fill="hold">
                                          <p:stCondLst>
                                            <p:cond delay="0"/>
                                          </p:stCondLst>
                                        </p:cTn>
                                        <p:tgtEl>
                                          <p:spTgt spid="1027"/>
                                        </p:tgtEl>
                                        <p:attrNameLst>
                                          <p:attrName>style.visibility</p:attrName>
                                        </p:attrNameLst>
                                      </p:cBhvr>
                                      <p:to>
                                        <p:strVal val="visible"/>
                                      </p:to>
                                    </p:set>
                                    <p:animEffect transition="in" filter="wipe(down)">
                                      <p:cBhvr>
                                        <p:cTn id="14" dur="290">
                                          <p:stCondLst>
                                            <p:cond delay="0"/>
                                          </p:stCondLst>
                                        </p:cTn>
                                        <p:tgtEl>
                                          <p:spTgt spid="1027"/>
                                        </p:tgtEl>
                                      </p:cBhvr>
                                    </p:animEffect>
                                    <p:anim calcmode="lin" valueType="num">
                                      <p:cBhvr>
                                        <p:cTn id="15" dur="911"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6" dur="332"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7" dur="332" tmFilter="0, 0; 0.125,0.2665; 0.25,0.4; 0.375,0.465; 0.5,0.5;  0.625,0.535; 0.75,0.6; 0.875,0.7335; 1,1">
                                          <p:stCondLst>
                                            <p:cond delay="332"/>
                                          </p:stCondLst>
                                        </p:cTn>
                                        <p:tgtEl>
                                          <p:spTgt spid="1027"/>
                                        </p:tgtEl>
                                        <p:attrNameLst>
                                          <p:attrName>ppt_y</p:attrName>
                                        </p:attrNameLst>
                                      </p:cBhvr>
                                      <p:tavLst>
                                        <p:tav tm="0" fmla="#ppt_y-sin(pi*$)/9">
                                          <p:val>
                                            <p:fltVal val="0"/>
                                          </p:val>
                                        </p:tav>
                                        <p:tav tm="100000">
                                          <p:val>
                                            <p:fltVal val="1"/>
                                          </p:val>
                                        </p:tav>
                                      </p:tavLst>
                                    </p:anim>
                                    <p:anim calcmode="lin" valueType="num">
                                      <p:cBhvr>
                                        <p:cTn id="18" dur="166" tmFilter="0, 0; 0.125,0.2665; 0.25,0.4; 0.375,0.465; 0.5,0.5;  0.625,0.535; 0.75,0.6; 0.875,0.7335; 1,1">
                                          <p:stCondLst>
                                            <p:cond delay="662"/>
                                          </p:stCondLst>
                                        </p:cTn>
                                        <p:tgtEl>
                                          <p:spTgt spid="1027"/>
                                        </p:tgtEl>
                                        <p:attrNameLst>
                                          <p:attrName>ppt_y</p:attrName>
                                        </p:attrNameLst>
                                      </p:cBhvr>
                                      <p:tavLst>
                                        <p:tav tm="0" fmla="#ppt_y-sin(pi*$)/27">
                                          <p:val>
                                            <p:fltVal val="0"/>
                                          </p:val>
                                        </p:tav>
                                        <p:tav tm="100000">
                                          <p:val>
                                            <p:fltVal val="1"/>
                                          </p:val>
                                        </p:tav>
                                      </p:tavLst>
                                    </p:anim>
                                    <p:anim calcmode="lin" valueType="num">
                                      <p:cBhvr>
                                        <p:cTn id="19" dur="82" tmFilter="0, 0; 0.125,0.2665; 0.25,0.4; 0.375,0.465; 0.5,0.5;  0.625,0.535; 0.75,0.6; 0.875,0.7335; 1,1">
                                          <p:stCondLst>
                                            <p:cond delay="828"/>
                                          </p:stCondLst>
                                        </p:cTn>
                                        <p:tgtEl>
                                          <p:spTgt spid="1027"/>
                                        </p:tgtEl>
                                        <p:attrNameLst>
                                          <p:attrName>ppt_y</p:attrName>
                                        </p:attrNameLst>
                                      </p:cBhvr>
                                      <p:tavLst>
                                        <p:tav tm="0" fmla="#ppt_y-sin(pi*$)/81">
                                          <p:val>
                                            <p:fltVal val="0"/>
                                          </p:val>
                                        </p:tav>
                                        <p:tav tm="100000">
                                          <p:val>
                                            <p:fltVal val="1"/>
                                          </p:val>
                                        </p:tav>
                                      </p:tavLst>
                                    </p:anim>
                                    <p:animScale>
                                      <p:cBhvr>
                                        <p:cTn id="20" dur="13">
                                          <p:stCondLst>
                                            <p:cond delay="325"/>
                                          </p:stCondLst>
                                        </p:cTn>
                                        <p:tgtEl>
                                          <p:spTgt spid="1027"/>
                                        </p:tgtEl>
                                      </p:cBhvr>
                                      <p:to x="100000" y="60000"/>
                                    </p:animScale>
                                    <p:animScale>
                                      <p:cBhvr>
                                        <p:cTn id="21" dur="83" decel="50000">
                                          <p:stCondLst>
                                            <p:cond delay="338"/>
                                          </p:stCondLst>
                                        </p:cTn>
                                        <p:tgtEl>
                                          <p:spTgt spid="1027"/>
                                        </p:tgtEl>
                                      </p:cBhvr>
                                      <p:to x="100000" y="100000"/>
                                    </p:animScale>
                                    <p:animScale>
                                      <p:cBhvr>
                                        <p:cTn id="22" dur="13">
                                          <p:stCondLst>
                                            <p:cond delay="656"/>
                                          </p:stCondLst>
                                        </p:cTn>
                                        <p:tgtEl>
                                          <p:spTgt spid="1027"/>
                                        </p:tgtEl>
                                      </p:cBhvr>
                                      <p:to x="100000" y="80000"/>
                                    </p:animScale>
                                    <p:animScale>
                                      <p:cBhvr>
                                        <p:cTn id="23" dur="83" decel="50000">
                                          <p:stCondLst>
                                            <p:cond delay="669"/>
                                          </p:stCondLst>
                                        </p:cTn>
                                        <p:tgtEl>
                                          <p:spTgt spid="1027"/>
                                        </p:tgtEl>
                                      </p:cBhvr>
                                      <p:to x="100000" y="100000"/>
                                    </p:animScale>
                                    <p:animScale>
                                      <p:cBhvr>
                                        <p:cTn id="24" dur="13">
                                          <p:stCondLst>
                                            <p:cond delay="821"/>
                                          </p:stCondLst>
                                        </p:cTn>
                                        <p:tgtEl>
                                          <p:spTgt spid="1027"/>
                                        </p:tgtEl>
                                      </p:cBhvr>
                                      <p:to x="100000" y="90000"/>
                                    </p:animScale>
                                    <p:animScale>
                                      <p:cBhvr>
                                        <p:cTn id="25" dur="83" decel="50000">
                                          <p:stCondLst>
                                            <p:cond delay="834"/>
                                          </p:stCondLst>
                                        </p:cTn>
                                        <p:tgtEl>
                                          <p:spTgt spid="1027"/>
                                        </p:tgtEl>
                                      </p:cBhvr>
                                      <p:to x="100000" y="100000"/>
                                    </p:animScale>
                                    <p:animScale>
                                      <p:cBhvr>
                                        <p:cTn id="26" dur="13">
                                          <p:stCondLst>
                                            <p:cond delay="904"/>
                                          </p:stCondLst>
                                        </p:cTn>
                                        <p:tgtEl>
                                          <p:spTgt spid="1027"/>
                                        </p:tgtEl>
                                      </p:cBhvr>
                                      <p:to x="100000" y="95000"/>
                                    </p:animScale>
                                    <p:animScale>
                                      <p:cBhvr>
                                        <p:cTn id="27" dur="83" decel="50000">
                                          <p:stCondLst>
                                            <p:cond delay="917"/>
                                          </p:stCondLst>
                                        </p:cTn>
                                        <p:tgtEl>
                                          <p:spTgt spid="102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3">
                                            <p:txEl>
                                              <p:pRg st="5" end="5"/>
                                            </p:txEl>
                                          </p:spTgt>
                                        </p:tgtEl>
                                      </p:cBhvr>
                                    </p:animEffect>
                                  </p:childTnLst>
                                </p:cTn>
                              </p:par>
                            </p:childTnLst>
                          </p:cTn>
                        </p:par>
                        <p:par>
                          <p:cTn id="49" fill="hold">
                            <p:stCondLst>
                              <p:cond delay="500"/>
                            </p:stCondLst>
                            <p:childTnLst>
                              <p:par>
                                <p:cTn id="50" presetID="26" presetClass="entr" presetSubtype="0" fill="hold" nodeType="afterEffect">
                                  <p:stCondLst>
                                    <p:cond delay="500"/>
                                  </p:stCondLst>
                                  <p:childTnLst>
                                    <p:set>
                                      <p:cBhvr>
                                        <p:cTn id="51" dur="1" fill="hold">
                                          <p:stCondLst>
                                            <p:cond delay="0"/>
                                          </p:stCondLst>
                                        </p:cTn>
                                        <p:tgtEl>
                                          <p:spTgt spid="1028"/>
                                        </p:tgtEl>
                                        <p:attrNameLst>
                                          <p:attrName>style.visibility</p:attrName>
                                        </p:attrNameLst>
                                      </p:cBhvr>
                                      <p:to>
                                        <p:strVal val="visible"/>
                                      </p:to>
                                    </p:set>
                                    <p:animEffect transition="in" filter="wipe(down)">
                                      <p:cBhvr>
                                        <p:cTn id="52" dur="290">
                                          <p:stCondLst>
                                            <p:cond delay="0"/>
                                          </p:stCondLst>
                                        </p:cTn>
                                        <p:tgtEl>
                                          <p:spTgt spid="1028"/>
                                        </p:tgtEl>
                                      </p:cBhvr>
                                    </p:animEffect>
                                    <p:anim calcmode="lin" valueType="num">
                                      <p:cBhvr>
                                        <p:cTn id="53" dur="911"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1028"/>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1028"/>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1028"/>
                                        </p:tgtEl>
                                        <p:attrNameLst>
                                          <p:attrName>ppt_y</p:attrName>
                                        </p:attrNameLst>
                                      </p:cBhvr>
                                      <p:tavLst>
                                        <p:tav tm="0" fmla="#ppt_y-sin(pi*$)/81">
                                          <p:val>
                                            <p:fltVal val="0"/>
                                          </p:val>
                                        </p:tav>
                                        <p:tav tm="100000">
                                          <p:val>
                                            <p:fltVal val="1"/>
                                          </p:val>
                                        </p:tav>
                                      </p:tavLst>
                                    </p:anim>
                                    <p:animScale>
                                      <p:cBhvr>
                                        <p:cTn id="58" dur="13">
                                          <p:stCondLst>
                                            <p:cond delay="325"/>
                                          </p:stCondLst>
                                        </p:cTn>
                                        <p:tgtEl>
                                          <p:spTgt spid="1028"/>
                                        </p:tgtEl>
                                      </p:cBhvr>
                                      <p:to x="100000" y="60000"/>
                                    </p:animScale>
                                    <p:animScale>
                                      <p:cBhvr>
                                        <p:cTn id="59" dur="83" decel="50000">
                                          <p:stCondLst>
                                            <p:cond delay="338"/>
                                          </p:stCondLst>
                                        </p:cTn>
                                        <p:tgtEl>
                                          <p:spTgt spid="1028"/>
                                        </p:tgtEl>
                                      </p:cBhvr>
                                      <p:to x="100000" y="100000"/>
                                    </p:animScale>
                                    <p:animScale>
                                      <p:cBhvr>
                                        <p:cTn id="60" dur="13">
                                          <p:stCondLst>
                                            <p:cond delay="656"/>
                                          </p:stCondLst>
                                        </p:cTn>
                                        <p:tgtEl>
                                          <p:spTgt spid="1028"/>
                                        </p:tgtEl>
                                      </p:cBhvr>
                                      <p:to x="100000" y="80000"/>
                                    </p:animScale>
                                    <p:animScale>
                                      <p:cBhvr>
                                        <p:cTn id="61" dur="83" decel="50000">
                                          <p:stCondLst>
                                            <p:cond delay="669"/>
                                          </p:stCondLst>
                                        </p:cTn>
                                        <p:tgtEl>
                                          <p:spTgt spid="1028"/>
                                        </p:tgtEl>
                                      </p:cBhvr>
                                      <p:to x="100000" y="100000"/>
                                    </p:animScale>
                                    <p:animScale>
                                      <p:cBhvr>
                                        <p:cTn id="62" dur="13">
                                          <p:stCondLst>
                                            <p:cond delay="821"/>
                                          </p:stCondLst>
                                        </p:cTn>
                                        <p:tgtEl>
                                          <p:spTgt spid="1028"/>
                                        </p:tgtEl>
                                      </p:cBhvr>
                                      <p:to x="100000" y="90000"/>
                                    </p:animScale>
                                    <p:animScale>
                                      <p:cBhvr>
                                        <p:cTn id="63" dur="83" decel="50000">
                                          <p:stCondLst>
                                            <p:cond delay="834"/>
                                          </p:stCondLst>
                                        </p:cTn>
                                        <p:tgtEl>
                                          <p:spTgt spid="1028"/>
                                        </p:tgtEl>
                                      </p:cBhvr>
                                      <p:to x="100000" y="100000"/>
                                    </p:animScale>
                                    <p:animScale>
                                      <p:cBhvr>
                                        <p:cTn id="64" dur="13">
                                          <p:stCondLst>
                                            <p:cond delay="904"/>
                                          </p:stCondLst>
                                        </p:cTn>
                                        <p:tgtEl>
                                          <p:spTgt spid="1028"/>
                                        </p:tgtEl>
                                      </p:cBhvr>
                                      <p:to x="100000" y="95000"/>
                                    </p:animScale>
                                    <p:animScale>
                                      <p:cBhvr>
                                        <p:cTn id="65" dur="83" decel="50000">
                                          <p:stCondLst>
                                            <p:cond delay="917"/>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D4: Tables </a:t>
            </a:r>
          </a:p>
        </p:txBody>
      </p:sp>
      <p:sp>
        <p:nvSpPr>
          <p:cNvPr id="3" name="Content Placeholder 2"/>
          <p:cNvSpPr>
            <a:spLocks noGrp="1"/>
          </p:cNvSpPr>
          <p:nvPr>
            <p:ph idx="1"/>
          </p:nvPr>
        </p:nvSpPr>
        <p:spPr/>
        <p:txBody>
          <a:bodyPr/>
          <a:lstStyle/>
          <a:p>
            <a:r>
              <a:rPr lang="en-US" dirty="0"/>
              <a:t>Column and/or row header cells are designated so that screen readers can read table cells in the correct order. A table caption is included for more complex tables.</a:t>
            </a:r>
            <a:br>
              <a:rPr lang="en-US" dirty="0"/>
            </a:br>
            <a:endParaRPr lang="en-US" dirty="0"/>
          </a:p>
          <a:p>
            <a:r>
              <a:rPr lang="en-US" dirty="0"/>
              <a:t>Table makes sense when read from left to right, top to bottom</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1379</TotalTime>
  <Words>1667</Words>
  <Application>Microsoft Office PowerPoint</Application>
  <PresentationFormat>Widescreen</PresentationFormat>
  <Paragraphs>190</Paragraphs>
  <Slides>32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Accessibility Techniques</vt:lpstr>
      <vt:lpstr>Resources</vt:lpstr>
      <vt:lpstr>D1: Heading Styles</vt:lpstr>
      <vt:lpstr>Screen Reader User's Experience using Headings </vt:lpstr>
      <vt:lpstr>D2: Lists </vt:lpstr>
      <vt:lpstr>D3: Links </vt:lpstr>
      <vt:lpstr>Screen Reader’s Experience with Links</vt:lpstr>
      <vt:lpstr>Link Examples</vt:lpstr>
      <vt:lpstr>D4: Tables </vt:lpstr>
      <vt:lpstr>Table Example</vt:lpstr>
      <vt:lpstr>Table Flow Example</vt:lpstr>
      <vt:lpstr>Best Practices for Tables</vt:lpstr>
      <vt:lpstr>D5: Color Contrast </vt:lpstr>
      <vt:lpstr>D6: Color and Meaning </vt:lpstr>
      <vt:lpstr>Inaccessible Example</vt:lpstr>
      <vt:lpstr>How it looks to someone who is color blind</vt:lpstr>
      <vt:lpstr>Accessible Example</vt:lpstr>
      <vt:lpstr>Map Example</vt:lpstr>
      <vt:lpstr>D7: Images </vt:lpstr>
      <vt:lpstr>Screen Reader User's Experience with Images </vt:lpstr>
      <vt:lpstr>Image Examples</vt:lpstr>
      <vt:lpstr>D8: Reading Order </vt:lpstr>
      <vt:lpstr>D9: Slides </vt:lpstr>
      <vt:lpstr>D10: Spreadsheets </vt:lpstr>
      <vt:lpstr>D11: Accessibility Checkers </vt:lpstr>
      <vt:lpstr>D12: Video </vt:lpstr>
      <vt:lpstr>D13: Audio </vt:lpstr>
      <vt:lpstr>D14: Flashing Content </vt:lpstr>
      <vt:lpstr>D15: Live Captions </vt:lpstr>
      <vt:lpstr>D16: Auto-play </vt:lpstr>
      <vt:lpstr>Only use underline for links</vt:lpstr>
      <vt:lpstr>Accessibility Workshop Resources</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Word Files</dc:title>
  <dc:creator>Rhonda B</dc:creator>
  <cp:lastModifiedBy>Rhonda Bauerlein</cp:lastModifiedBy>
  <cp:revision>118</cp:revision>
  <dcterms:created xsi:type="dcterms:W3CDTF">2010-03-26T22:40:23Z</dcterms:created>
  <dcterms:modified xsi:type="dcterms:W3CDTF">2019-08-12T01:19:19Z</dcterms:modified>
</cp:coreProperties>
</file>